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60" r:id="rId5"/>
    <p:sldId id="363" r:id="rId6"/>
    <p:sldId id="365" r:id="rId7"/>
    <p:sldId id="364" r:id="rId8"/>
    <p:sldId id="362" r:id="rId9"/>
    <p:sldId id="369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13B"/>
    <a:srgbClr val="10A88F"/>
    <a:srgbClr val="9EBFBD"/>
    <a:srgbClr val="69E2F0"/>
    <a:srgbClr val="2EEBFF"/>
    <a:srgbClr val="70F1FF"/>
    <a:srgbClr val="4BEDFF"/>
    <a:srgbClr val="D30202"/>
    <a:srgbClr val="87017A"/>
    <a:srgbClr val="730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02"/>
    <p:restoredTop sz="95065" autoAdjust="0"/>
  </p:normalViewPr>
  <p:slideViewPr>
    <p:cSldViewPr snapToGrid="0">
      <p:cViewPr varScale="1">
        <p:scale>
          <a:sx n="99" d="100"/>
          <a:sy n="99" d="100"/>
        </p:scale>
        <p:origin x="1020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F5796520-F3E9-11CB-BFE4-3F4346F879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70C254-494A-6877-1159-4335E13692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B6168-3B79-476C-B10B-033C7829FB5D}" type="datetimeFigureOut">
              <a:rPr lang="fr-CA" smtClean="0"/>
              <a:t>2025-05-08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C7C188E-13AF-9C62-7021-D14733EC5C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17DF122-8E1F-0F7D-61B1-7112A60137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63805-FD00-4FD1-81EB-FA371F92F45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65737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E81BE-C190-4D97-8EF1-E56F4E02F374}" type="datetimeFigureOut">
              <a:rPr lang="fr-CA" smtClean="0"/>
              <a:t>2025-05-08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23336-DF79-42ED-ACCA-634B3BF8AD2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0321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nn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26DE19-BD8E-2217-DBE7-E642E9365E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1825625"/>
            <a:ext cx="10602913" cy="398303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1200"/>
              </a:spcAft>
              <a:buClr>
                <a:schemeClr val="accent3">
                  <a:lumMod val="50000"/>
                </a:schemeClr>
              </a:buClr>
              <a:buSzPct val="100000"/>
              <a:buFont typeface="Tahoma" panose="020B0604030504040204" pitchFamily="34" charset="0"/>
              <a:buNone/>
              <a:defRPr lang="fr-FR" sz="1600" kern="1200" dirty="0">
                <a:solidFill>
                  <a:schemeClr val="tx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000" indent="0">
              <a:spcBef>
                <a:spcPts val="0"/>
              </a:spcBef>
              <a:spcAft>
                <a:spcPts val="1200"/>
              </a:spcAft>
              <a:buNone/>
              <a:defRPr lang="fr-FR" sz="2000" kern="12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652F19C-3534-F54D-B0AC-1299EF5D453C}"/>
              </a:ext>
            </a:extLst>
          </p:cNvPr>
          <p:cNvCxnSpPr>
            <a:cxnSpLocks/>
          </p:cNvCxnSpPr>
          <p:nvPr userDrawn="1"/>
        </p:nvCxnSpPr>
        <p:spPr>
          <a:xfrm>
            <a:off x="838200" y="1441306"/>
            <a:ext cx="10603347" cy="0"/>
          </a:xfrm>
          <a:prstGeom prst="line">
            <a:avLst/>
          </a:prstGeom>
          <a:ln w="22225">
            <a:solidFill>
              <a:srgbClr val="209DA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43D5169-FD5F-C740-AA93-1A33872D57B6}"/>
              </a:ext>
            </a:extLst>
          </p:cNvPr>
          <p:cNvSpPr/>
          <p:nvPr userDrawn="1"/>
        </p:nvSpPr>
        <p:spPr>
          <a:xfrm>
            <a:off x="0" y="5936171"/>
            <a:ext cx="12192000" cy="935767"/>
          </a:xfrm>
          <a:prstGeom prst="rect">
            <a:avLst/>
          </a:prstGeom>
          <a:solidFill>
            <a:srgbClr val="1F9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0EE85EA-7EAB-744C-B18F-B8A21682C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790" y="6195255"/>
            <a:ext cx="1423346" cy="417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602B9E3-D4A5-9D4D-BD50-7E0563C9D5C9}"/>
              </a:ext>
            </a:extLst>
          </p:cNvPr>
          <p:cNvSpPr txBox="1"/>
          <p:nvPr userDrawn="1"/>
        </p:nvSpPr>
        <p:spPr>
          <a:xfrm>
            <a:off x="672864" y="6232697"/>
            <a:ext cx="6312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333" b="0" i="0" cap="all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Titre •</a:t>
            </a:r>
            <a:r>
              <a:rPr lang="fr-FR" sz="1400" b="0" i="0" cap="all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fr-FR" sz="1333" b="0" i="0" cap="all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date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EC02F90F-932B-0A4E-BE4E-C29202F819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619" y="168598"/>
            <a:ext cx="10602913" cy="1325563"/>
          </a:xfrm>
        </p:spPr>
        <p:txBody>
          <a:bodyPr>
            <a:normAutofit/>
          </a:bodyPr>
          <a:lstStyle>
            <a:lvl1pPr>
              <a:defRPr sz="3200" cap="all" baseline="0">
                <a:solidFill>
                  <a:srgbClr val="209DAA"/>
                </a:solidFill>
              </a:defRPr>
            </a:lvl1pPr>
          </a:lstStyle>
          <a:p>
            <a:r>
              <a:rPr lang="fr-FR"/>
              <a:t>Titre sur une ou</a:t>
            </a:r>
            <a:br>
              <a:rPr lang="fr-FR"/>
            </a:br>
            <a:r>
              <a:rPr lang="fr-FR"/>
              <a:t>deux lignes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7494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06A689A-F0EC-D147-A082-875739E05DFD}"/>
              </a:ext>
            </a:extLst>
          </p:cNvPr>
          <p:cNvCxnSpPr>
            <a:cxnSpLocks/>
          </p:cNvCxnSpPr>
          <p:nvPr userDrawn="1"/>
        </p:nvCxnSpPr>
        <p:spPr>
          <a:xfrm>
            <a:off x="838200" y="1441306"/>
            <a:ext cx="10603347" cy="0"/>
          </a:xfrm>
          <a:prstGeom prst="line">
            <a:avLst/>
          </a:prstGeom>
          <a:ln w="22225">
            <a:solidFill>
              <a:srgbClr val="209DA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98AEE3D-8ABF-8443-8DB0-2C393D9E5732}"/>
              </a:ext>
            </a:extLst>
          </p:cNvPr>
          <p:cNvSpPr/>
          <p:nvPr userDrawn="1"/>
        </p:nvSpPr>
        <p:spPr>
          <a:xfrm>
            <a:off x="0" y="5936171"/>
            <a:ext cx="12192000" cy="935767"/>
          </a:xfrm>
          <a:prstGeom prst="rect">
            <a:avLst/>
          </a:prstGeom>
          <a:solidFill>
            <a:srgbClr val="1F9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6D6249E-97E7-565F-CFCD-7B3F1A55F3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790" y="6195255"/>
            <a:ext cx="1423346" cy="41760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26DE19-BD8E-2217-DBE7-E642E9365E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1825625"/>
            <a:ext cx="10602913" cy="3983038"/>
          </a:xfrm>
        </p:spPr>
        <p:txBody>
          <a:bodyPr tIns="72000" numCol="2" spcCol="720000">
            <a:sp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9DAA"/>
              </a:buClr>
              <a:buSzPct val="100000"/>
              <a:buFont typeface="Arial" panose="020B0604020202020204" pitchFamily="34" charset="0"/>
              <a:buChar char="•"/>
              <a:defRPr lang="fr-FR" sz="1600" kern="1200" dirty="0" smtClean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000" indent="0">
              <a:spcBef>
                <a:spcPts val="0"/>
              </a:spcBef>
              <a:spcAft>
                <a:spcPts val="1200"/>
              </a:spcAft>
              <a:buNone/>
              <a:defRPr lang="fr-FR" sz="15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FD56525-30D3-FC4D-9D04-2E449FD148C1}"/>
              </a:ext>
            </a:extLst>
          </p:cNvPr>
          <p:cNvSpPr txBox="1"/>
          <p:nvPr userDrawn="1"/>
        </p:nvSpPr>
        <p:spPr>
          <a:xfrm>
            <a:off x="672864" y="6232697"/>
            <a:ext cx="6312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333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Titre •</a:t>
            </a:r>
            <a:r>
              <a:rPr lang="fr-FR" sz="1400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fr-FR" sz="1333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DATE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BEA1834-512B-B740-B70C-93F8E6825C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619" y="168598"/>
            <a:ext cx="10602913" cy="1325563"/>
          </a:xfrm>
        </p:spPr>
        <p:txBody>
          <a:bodyPr>
            <a:normAutofit/>
          </a:bodyPr>
          <a:lstStyle>
            <a:lvl1pPr>
              <a:defRPr sz="3200" cap="all" baseline="0">
                <a:solidFill>
                  <a:srgbClr val="209DAA"/>
                </a:solidFill>
              </a:defRPr>
            </a:lvl1pPr>
          </a:lstStyle>
          <a:p>
            <a:r>
              <a:rPr lang="fr-FR" dirty="0"/>
              <a:t>Titre sur une ou</a:t>
            </a:r>
            <a:br>
              <a:rPr lang="fr-FR" dirty="0"/>
            </a:br>
            <a:r>
              <a:rPr lang="fr-FR" dirty="0"/>
              <a:t>deux lignes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138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AC40F88-17F5-B14C-A672-B083ECEB124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1825625"/>
            <a:ext cx="5181600" cy="3982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0" i="0"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CA" dirty="0"/>
              <a:t>Texte à modifier</a:t>
            </a:r>
          </a:p>
          <a:p>
            <a:pPr lvl="0"/>
            <a:endParaRPr lang="fr-CA" dirty="0"/>
          </a:p>
          <a:p>
            <a:pPr lvl="0"/>
            <a:endParaRPr lang="fr-CA" dirty="0"/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A4F18A70-9542-BF44-98E0-CF651E9ED50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59947" y="1825625"/>
            <a:ext cx="5181600" cy="3982712"/>
          </a:xfrm>
          <a:prstGeom prst="rect">
            <a:avLst/>
          </a:prstGeom>
        </p:spPr>
        <p:txBody>
          <a:bodyPr>
            <a:normAutofit/>
          </a:bodyPr>
          <a:lstStyle>
            <a:lvl1pPr marL="380990" indent="-380990">
              <a:lnSpc>
                <a:spcPct val="100000"/>
              </a:lnSpc>
              <a:buClr>
                <a:srgbClr val="209DAA"/>
              </a:buClr>
              <a:buFont typeface="Arial" panose="020B0604020202020204" pitchFamily="34" charset="0"/>
              <a:buChar char="•"/>
              <a:defRPr sz="1600" b="0" i="0"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CA" dirty="0"/>
              <a:t>Texte à modifier</a:t>
            </a:r>
          </a:p>
          <a:p>
            <a:pPr lvl="0"/>
            <a:endParaRPr lang="fr-CA" dirty="0"/>
          </a:p>
          <a:p>
            <a:pPr lvl="0"/>
            <a:endParaRPr lang="fr-CA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7F61FA9-F12F-8541-844A-D83477D08B65}"/>
              </a:ext>
            </a:extLst>
          </p:cNvPr>
          <p:cNvCxnSpPr>
            <a:cxnSpLocks/>
          </p:cNvCxnSpPr>
          <p:nvPr userDrawn="1"/>
        </p:nvCxnSpPr>
        <p:spPr>
          <a:xfrm>
            <a:off x="838200" y="1441306"/>
            <a:ext cx="10603347" cy="0"/>
          </a:xfrm>
          <a:prstGeom prst="line">
            <a:avLst/>
          </a:prstGeom>
          <a:ln w="22225">
            <a:solidFill>
              <a:srgbClr val="209DA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9B7DD3F-0279-2A4D-A74F-4D52B5BFD7FB}"/>
              </a:ext>
            </a:extLst>
          </p:cNvPr>
          <p:cNvSpPr/>
          <p:nvPr userDrawn="1"/>
        </p:nvSpPr>
        <p:spPr>
          <a:xfrm>
            <a:off x="0" y="5936171"/>
            <a:ext cx="12192000" cy="935767"/>
          </a:xfrm>
          <a:prstGeom prst="rect">
            <a:avLst/>
          </a:prstGeom>
          <a:solidFill>
            <a:srgbClr val="1F9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ACBCCC-178B-E94B-B769-A4AE0B2B48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790" y="6195255"/>
            <a:ext cx="1423346" cy="41760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C22E214-25D9-C149-A3AD-03FF2D8C45A1}"/>
              </a:ext>
            </a:extLst>
          </p:cNvPr>
          <p:cNvSpPr txBox="1"/>
          <p:nvPr userDrawn="1"/>
        </p:nvSpPr>
        <p:spPr>
          <a:xfrm>
            <a:off x="672864" y="6232697"/>
            <a:ext cx="6312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333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Titre •</a:t>
            </a:r>
            <a:r>
              <a:rPr lang="fr-FR" sz="1400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fr-FR" sz="1333" b="0" i="0" cap="all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date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61DB04A2-B8C3-484A-A1F5-692A0A12D7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619" y="168598"/>
            <a:ext cx="10602913" cy="1325563"/>
          </a:xfrm>
        </p:spPr>
        <p:txBody>
          <a:bodyPr>
            <a:normAutofit/>
          </a:bodyPr>
          <a:lstStyle>
            <a:lvl1pPr>
              <a:defRPr sz="3200" cap="all" baseline="0">
                <a:solidFill>
                  <a:srgbClr val="209DAA"/>
                </a:solidFill>
              </a:defRPr>
            </a:lvl1pPr>
          </a:lstStyle>
          <a:p>
            <a:r>
              <a:rPr lang="fr-FR"/>
              <a:t>Titre sur une ou</a:t>
            </a:r>
            <a:br>
              <a:rPr lang="fr-FR"/>
            </a:br>
            <a:r>
              <a:rPr lang="fr-FR"/>
              <a:t>deux lignes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8480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980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1B9622F-D49A-55AC-6658-8AFE7EE9E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508E52-A600-15C6-A1CD-7F1DD68EF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08B2D9-8E59-E6DC-9266-5AAFF9F7F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CE94B-0B99-4BD2-A70A-C32621763498}" type="datetimeFigureOut">
              <a:rPr lang="fr-CA" smtClean="0"/>
              <a:t>2025-05-08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8B60B6-0385-BF6F-ECB7-D691970ED4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17CEFF-B891-18DA-3B98-8CDDC2AB8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0B3F-502D-47CC-98FD-F7F19ED11B8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435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0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60D26F-8810-270F-9684-D07D199052DC}"/>
              </a:ext>
            </a:extLst>
          </p:cNvPr>
          <p:cNvSpPr/>
          <p:nvPr/>
        </p:nvSpPr>
        <p:spPr>
          <a:xfrm>
            <a:off x="0" y="1"/>
            <a:ext cx="12192000" cy="1479176"/>
          </a:xfrm>
          <a:prstGeom prst="rect">
            <a:avLst/>
          </a:prstGeom>
          <a:solidFill>
            <a:schemeClr val="accent1">
              <a:lumMod val="20000"/>
              <a:lumOff val="80000"/>
              <a:alpha val="2574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carte, texte, atlas&#10;&#10;Le contenu généré par l’IA peut être incorrect.">
            <a:extLst>
              <a:ext uri="{FF2B5EF4-FFF2-40B4-BE49-F238E27FC236}">
                <a16:creationId xmlns:a16="http://schemas.microsoft.com/office/drawing/2014/main" id="{3417FB80-8F90-E59C-96F8-D39476FCE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0" t="2351" r="4239" b="17487"/>
          <a:stretch/>
        </p:blipFill>
        <p:spPr>
          <a:xfrm>
            <a:off x="2244703" y="0"/>
            <a:ext cx="7560233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704286-F118-12F2-AE85-E84B339A312F}"/>
              </a:ext>
            </a:extLst>
          </p:cNvPr>
          <p:cNvSpPr/>
          <p:nvPr/>
        </p:nvSpPr>
        <p:spPr>
          <a:xfrm>
            <a:off x="281708" y="6393329"/>
            <a:ext cx="260840" cy="279679"/>
          </a:xfrm>
          <a:prstGeom prst="rect">
            <a:avLst/>
          </a:prstGeom>
          <a:solidFill>
            <a:srgbClr val="D3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4175EE6-5576-6B6A-A175-F45B71CC6943}"/>
              </a:ext>
            </a:extLst>
          </p:cNvPr>
          <p:cNvSpPr txBox="1"/>
          <p:nvPr/>
        </p:nvSpPr>
        <p:spPr>
          <a:xfrm>
            <a:off x="539847" y="6318975"/>
            <a:ext cx="1866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dirty="0">
                <a:solidFill>
                  <a:schemeClr val="bg2">
                    <a:lumMod val="50000"/>
                  </a:schemeClr>
                </a:solidFill>
              </a:rPr>
              <a:t>Espace stratégique de redéveloppement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210116-A9F9-A599-ED57-A3F0C82B3F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33" y="114759"/>
            <a:ext cx="5442294" cy="1325563"/>
          </a:xfrm>
        </p:spPr>
        <p:txBody>
          <a:bodyPr>
            <a:normAutofit/>
          </a:bodyPr>
          <a:lstStyle/>
          <a:p>
            <a:r>
              <a:rPr lang="fr-CA" sz="3600" dirty="0">
                <a:solidFill>
                  <a:schemeClr val="accent1"/>
                </a:solidFill>
              </a:rPr>
              <a:t>Espaces stratégiques </a:t>
            </a:r>
            <a:br>
              <a:rPr lang="fr-CA" sz="3600" dirty="0">
                <a:solidFill>
                  <a:schemeClr val="accent1"/>
                </a:solidFill>
              </a:rPr>
            </a:br>
            <a:r>
              <a:rPr lang="fr-CA" sz="3600" dirty="0">
                <a:solidFill>
                  <a:schemeClr val="accent1"/>
                </a:solidFill>
              </a:rPr>
              <a:t>de redéveloppement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2BB7F36-79B8-4D7A-CAD0-CDD1640CF8FC}"/>
              </a:ext>
            </a:extLst>
          </p:cNvPr>
          <p:cNvSpPr txBox="1"/>
          <p:nvPr/>
        </p:nvSpPr>
        <p:spPr>
          <a:xfrm>
            <a:off x="249275" y="4326595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accent1"/>
                </a:solidFill>
                <a:latin typeface="Montserrat Medium" pitchFamily="2" charset="77"/>
              </a:rPr>
              <a:t>SUPERFICIE TOTALE</a:t>
            </a:r>
          </a:p>
          <a:p>
            <a:r>
              <a:rPr lang="fr-CA" sz="4000" dirty="0">
                <a:solidFill>
                  <a:schemeClr val="accent1"/>
                </a:solidFill>
                <a:latin typeface="+mj-lt"/>
              </a:rPr>
              <a:t>≈ 1500</a:t>
            </a:r>
            <a:r>
              <a:rPr lang="fr-CA" dirty="0">
                <a:solidFill>
                  <a:schemeClr val="accent1"/>
                </a:solidFill>
                <a:latin typeface="+mj-lt"/>
              </a:rPr>
              <a:t> ha</a:t>
            </a:r>
            <a:endParaRPr lang="fr-CA" dirty="0">
              <a:solidFill>
                <a:schemeClr val="accent1"/>
              </a:solidFill>
            </a:endParaRP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0CBAD6-04D9-9E97-DC99-11D62F43FE76}"/>
              </a:ext>
            </a:extLst>
          </p:cNvPr>
          <p:cNvSpPr txBox="1"/>
          <p:nvPr/>
        </p:nvSpPr>
        <p:spPr>
          <a:xfrm>
            <a:off x="8684029" y="2398684"/>
            <a:ext cx="38515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accent1"/>
                </a:solidFill>
                <a:latin typeface="Montserrat Medium" pitchFamily="2" charset="77"/>
              </a:rPr>
              <a:t>SEUIL DE DENSITÉ MINIMAL MOYEN</a:t>
            </a:r>
          </a:p>
          <a:p>
            <a:r>
              <a:rPr lang="fr-CA" sz="3200" dirty="0">
                <a:solidFill>
                  <a:schemeClr val="accent1"/>
                </a:solidFill>
                <a:latin typeface="+mj-lt"/>
              </a:rPr>
              <a:t>170 à 340 </a:t>
            </a:r>
            <a:r>
              <a:rPr lang="fr-CA" dirty="0">
                <a:solidFill>
                  <a:schemeClr val="accent1"/>
                </a:solidFill>
                <a:latin typeface="+mj-lt"/>
              </a:rPr>
              <a:t>log/ha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546D7CA-7BED-7519-E50E-AC1F6A2CD48B}"/>
              </a:ext>
            </a:extLst>
          </p:cNvPr>
          <p:cNvSpPr txBox="1"/>
          <p:nvPr/>
        </p:nvSpPr>
        <p:spPr>
          <a:xfrm>
            <a:off x="9804936" y="4418928"/>
            <a:ext cx="2534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accent1"/>
                </a:solidFill>
                <a:latin typeface="Montserrat Medium" pitchFamily="2" charset="77"/>
              </a:rPr>
              <a:t>CAPACITÉ D’ACCUEIL </a:t>
            </a:r>
            <a:br>
              <a:rPr lang="fr-CA" dirty="0">
                <a:solidFill>
                  <a:schemeClr val="accent1"/>
                </a:solidFill>
              </a:rPr>
            </a:br>
            <a:r>
              <a:rPr lang="fr-CA" b="1" dirty="0">
                <a:solidFill>
                  <a:schemeClr val="accent1"/>
                </a:solidFill>
              </a:rPr>
              <a:t>± </a:t>
            </a:r>
            <a:r>
              <a:rPr lang="fr-CA" sz="3200" dirty="0">
                <a:solidFill>
                  <a:schemeClr val="accent1"/>
                </a:solidFill>
                <a:latin typeface="+mj-lt"/>
              </a:rPr>
              <a:t>75 000 </a:t>
            </a:r>
            <a:r>
              <a:rPr lang="fr-CA" dirty="0">
                <a:solidFill>
                  <a:schemeClr val="accent1"/>
                </a:solidFill>
                <a:latin typeface="+mj-lt"/>
              </a:rPr>
              <a:t>logements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58F4FD1-7271-EE14-37CD-B65BCC9F6B19}"/>
              </a:ext>
            </a:extLst>
          </p:cNvPr>
          <p:cNvSpPr txBox="1"/>
          <p:nvPr/>
        </p:nvSpPr>
        <p:spPr>
          <a:xfrm>
            <a:off x="267421" y="2763792"/>
            <a:ext cx="2286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dirty="0">
                <a:solidFill>
                  <a:schemeClr val="accent1"/>
                </a:solidFill>
                <a:latin typeface="+mj-lt"/>
              </a:rPr>
              <a:t>60</a:t>
            </a:r>
            <a:r>
              <a:rPr lang="fr-CA" dirty="0">
                <a:solidFill>
                  <a:schemeClr val="accent1"/>
                </a:solidFill>
                <a:latin typeface="+mj-lt"/>
              </a:rPr>
              <a:t> ESR </a:t>
            </a:r>
            <a:r>
              <a:rPr lang="fr-CA" sz="1600" dirty="0">
                <a:solidFill>
                  <a:schemeClr val="accent1"/>
                </a:solidFill>
                <a:latin typeface="+mj-lt"/>
              </a:rPr>
              <a:t>identifiés</a:t>
            </a:r>
          </a:p>
          <a:p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0E310-F5A5-C7B8-58A9-8F30F39EBDDA}"/>
              </a:ext>
            </a:extLst>
          </p:cNvPr>
          <p:cNvGrpSpPr/>
          <p:nvPr/>
        </p:nvGrpSpPr>
        <p:grpSpPr>
          <a:xfrm>
            <a:off x="10544861" y="6175283"/>
            <a:ext cx="2381221" cy="514119"/>
            <a:chOff x="9986208" y="6027549"/>
            <a:chExt cx="2902643" cy="626697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4AFF3A2D-D477-D1CD-270D-3E54E255D1D9}"/>
                </a:ext>
              </a:extLst>
            </p:cNvPr>
            <p:cNvSpPr/>
            <p:nvPr/>
          </p:nvSpPr>
          <p:spPr>
            <a:xfrm>
              <a:off x="9986208" y="6027549"/>
              <a:ext cx="2902643" cy="626697"/>
            </a:xfrm>
            <a:prstGeom prst="roundRect">
              <a:avLst/>
            </a:prstGeom>
            <a:solidFill>
              <a:srgbClr val="209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D389B598-ACDD-DDEF-CDC9-B5E2D8E64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410" y="6132097"/>
              <a:ext cx="1423346" cy="4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808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53238-FDB6-D67E-CFF2-BA0D4E645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27D063A-36F5-54BE-64DA-3B477BB1AC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478" y="181057"/>
            <a:ext cx="11251561" cy="63251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6414C1A-5B52-DB4D-BC3A-FECD48C40A3F}"/>
              </a:ext>
            </a:extLst>
          </p:cNvPr>
          <p:cNvSpPr/>
          <p:nvPr/>
        </p:nvSpPr>
        <p:spPr>
          <a:xfrm>
            <a:off x="0" y="1"/>
            <a:ext cx="12192000" cy="1479176"/>
          </a:xfrm>
          <a:prstGeom prst="rect">
            <a:avLst/>
          </a:prstGeom>
          <a:solidFill>
            <a:schemeClr val="accent1">
              <a:lumMod val="20000"/>
              <a:lumOff val="80000"/>
              <a:alpha val="2574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28E4652C-0DCE-680C-01E4-142325685E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2033" y="114759"/>
            <a:ext cx="54422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 dirty="0">
                <a:solidFill>
                  <a:schemeClr val="accent1"/>
                </a:solidFill>
              </a:rPr>
              <a:t>Espaces stratégiques </a:t>
            </a:r>
            <a:br>
              <a:rPr lang="fr-CA" sz="3600" dirty="0">
                <a:solidFill>
                  <a:schemeClr val="accent1"/>
                </a:solidFill>
              </a:rPr>
            </a:br>
            <a:r>
              <a:rPr lang="fr-CA" sz="3600" dirty="0">
                <a:solidFill>
                  <a:schemeClr val="accent1"/>
                </a:solidFill>
              </a:rPr>
              <a:t>de redéveloppement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E7A498B3-4F2C-CEA0-21A6-4CC4FA37B5FA}"/>
              </a:ext>
            </a:extLst>
          </p:cNvPr>
          <p:cNvGrpSpPr/>
          <p:nvPr/>
        </p:nvGrpSpPr>
        <p:grpSpPr>
          <a:xfrm>
            <a:off x="10544861" y="6175283"/>
            <a:ext cx="2381221" cy="514119"/>
            <a:chOff x="9986208" y="6027549"/>
            <a:chExt cx="2902643" cy="626697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D1170CB5-46F3-F3CC-A670-BF1FF128340A}"/>
                </a:ext>
              </a:extLst>
            </p:cNvPr>
            <p:cNvSpPr/>
            <p:nvPr/>
          </p:nvSpPr>
          <p:spPr>
            <a:xfrm>
              <a:off x="9986208" y="6027549"/>
              <a:ext cx="2902643" cy="626697"/>
            </a:xfrm>
            <a:prstGeom prst="roundRect">
              <a:avLst/>
            </a:prstGeom>
            <a:solidFill>
              <a:srgbClr val="209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6BB234D2-4D61-EE0A-775F-EFE021C35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410" y="6132097"/>
              <a:ext cx="1423346" cy="4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446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4E98D-BE68-BBB1-FC2D-2B9EEE386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15C4720-50C1-4F2C-65DA-FADA3C41B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67" y="179642"/>
            <a:ext cx="11253153" cy="63251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95B0121-9E7F-1D08-4B90-8629E98C1E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76" y="180000"/>
            <a:ext cx="11239249" cy="6325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B06BBE9-09DA-0D38-45F1-0D5FF05CDFE7}"/>
              </a:ext>
            </a:extLst>
          </p:cNvPr>
          <p:cNvSpPr/>
          <p:nvPr/>
        </p:nvSpPr>
        <p:spPr>
          <a:xfrm>
            <a:off x="391459" y="5162476"/>
            <a:ext cx="254000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Verdissement, parcs</a:t>
            </a:r>
            <a:br>
              <a:rPr lang="fr-CA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 et espaces verts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F3B9869-3251-27EF-566E-A07273446BC3}"/>
              </a:ext>
            </a:extLst>
          </p:cNvPr>
          <p:cNvSpPr/>
          <p:nvPr/>
        </p:nvSpPr>
        <p:spPr>
          <a:xfrm rot="18299255">
            <a:off x="4536442" y="3320137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2B1E4901-9296-E05A-E2F3-E6204A660535}"/>
              </a:ext>
            </a:extLst>
          </p:cNvPr>
          <p:cNvCxnSpPr>
            <a:cxnSpLocks/>
            <a:stCxn id="2" idx="3"/>
            <a:endCxn id="12" idx="2"/>
          </p:cNvCxnSpPr>
          <p:nvPr/>
        </p:nvCxnSpPr>
        <p:spPr>
          <a:xfrm flipV="1">
            <a:off x="2931459" y="3514217"/>
            <a:ext cx="1650493" cy="2024179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4D8086E-3E99-6973-879B-B5697FC1E227}"/>
              </a:ext>
            </a:extLst>
          </p:cNvPr>
          <p:cNvSpPr/>
          <p:nvPr/>
        </p:nvSpPr>
        <p:spPr>
          <a:xfrm>
            <a:off x="3572136" y="5801658"/>
            <a:ext cx="286512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Commerces et services</a:t>
            </a:r>
            <a:br>
              <a:rPr lang="fr-CA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Emplois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976C0F31-0D05-B699-58D6-2598C56743A7}"/>
              </a:ext>
            </a:extLst>
          </p:cNvPr>
          <p:cNvSpPr/>
          <p:nvPr/>
        </p:nvSpPr>
        <p:spPr>
          <a:xfrm rot="17558862">
            <a:off x="6608642" y="3451776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9A1BBBD5-DC46-EDA1-1586-82B93F4A0492}"/>
              </a:ext>
            </a:extLst>
          </p:cNvPr>
          <p:cNvCxnSpPr>
            <a:cxnSpLocks/>
            <a:stCxn id="36" idx="0"/>
            <a:endCxn id="37" idx="2"/>
          </p:cNvCxnSpPr>
          <p:nvPr/>
        </p:nvCxnSpPr>
        <p:spPr>
          <a:xfrm flipV="1">
            <a:off x="5004696" y="3656910"/>
            <a:ext cx="1669547" cy="2144748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A456B2EF-1B78-DC1C-14EA-BED1ED207998}"/>
              </a:ext>
            </a:extLst>
          </p:cNvPr>
          <p:cNvSpPr/>
          <p:nvPr/>
        </p:nvSpPr>
        <p:spPr>
          <a:xfrm>
            <a:off x="285376" y="1708869"/>
            <a:ext cx="291592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Diversité de logements, densité compacité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76C8E313-FAC9-B77E-1335-D6A0C06D07CE}"/>
              </a:ext>
            </a:extLst>
          </p:cNvPr>
          <p:cNvSpPr/>
          <p:nvPr/>
        </p:nvSpPr>
        <p:spPr>
          <a:xfrm rot="2688767">
            <a:off x="3689438" y="270365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8B0FB602-E1BF-92F2-52AC-76E1A36EC0B7}"/>
              </a:ext>
            </a:extLst>
          </p:cNvPr>
          <p:cNvCxnSpPr>
            <a:cxnSpLocks/>
            <a:stCxn id="48" idx="3"/>
            <a:endCxn id="49" idx="2"/>
          </p:cNvCxnSpPr>
          <p:nvPr/>
        </p:nvCxnSpPr>
        <p:spPr>
          <a:xfrm>
            <a:off x="3201296" y="2084789"/>
            <a:ext cx="519142" cy="650355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C201F77A-D1B9-ECC3-38BE-E70F06C38551}"/>
              </a:ext>
            </a:extLst>
          </p:cNvPr>
          <p:cNvSpPr/>
          <p:nvPr/>
        </p:nvSpPr>
        <p:spPr>
          <a:xfrm>
            <a:off x="9666045" y="5082988"/>
            <a:ext cx="2382519" cy="751840"/>
          </a:xfrm>
          <a:prstGeom prst="rect">
            <a:avLst/>
          </a:prstGeom>
          <a:solidFill>
            <a:schemeClr val="bg1">
              <a:alpha val="76776"/>
            </a:schemeClr>
          </a:solidFill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Transports actifs et collectifs favorisés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DD5379B-868B-0EAC-87F8-EAB3F44CEE7E}"/>
              </a:ext>
            </a:extLst>
          </p:cNvPr>
          <p:cNvSpPr/>
          <p:nvPr/>
        </p:nvSpPr>
        <p:spPr>
          <a:xfrm rot="10578334">
            <a:off x="7511545" y="4564409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6FDC4D3-FF50-B533-CFE5-BCCBBA9F5BDE}"/>
              </a:ext>
            </a:extLst>
          </p:cNvPr>
          <p:cNvCxnSpPr>
            <a:cxnSpLocks/>
            <a:stCxn id="53" idx="1"/>
            <a:endCxn id="54" idx="2"/>
          </p:cNvCxnSpPr>
          <p:nvPr/>
        </p:nvCxnSpPr>
        <p:spPr>
          <a:xfrm flipH="1" flipV="1">
            <a:off x="7724683" y="4664215"/>
            <a:ext cx="1941362" cy="794693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71588BE0-819C-6541-873E-AEA2AC0A871B}"/>
              </a:ext>
            </a:extLst>
          </p:cNvPr>
          <p:cNvSpPr/>
          <p:nvPr/>
        </p:nvSpPr>
        <p:spPr>
          <a:xfrm>
            <a:off x="9759298" y="1942353"/>
            <a:ext cx="945756" cy="53848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Écoles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E215707A-6AA3-64C3-AFB2-FE774765B6EA}"/>
              </a:ext>
            </a:extLst>
          </p:cNvPr>
          <p:cNvSpPr/>
          <p:nvPr/>
        </p:nvSpPr>
        <p:spPr>
          <a:xfrm rot="18779486">
            <a:off x="7932590" y="3363481"/>
            <a:ext cx="213360" cy="213360"/>
          </a:xfrm>
          <a:prstGeom prst="ellipse">
            <a:avLst/>
          </a:prstGeom>
          <a:noFill/>
          <a:ln w="28575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564AE037-3B2A-78CB-4E0F-372CF8C95D6B}"/>
              </a:ext>
            </a:extLst>
          </p:cNvPr>
          <p:cNvCxnSpPr>
            <a:cxnSpLocks/>
            <a:stCxn id="58" idx="1"/>
            <a:endCxn id="59" idx="6"/>
          </p:cNvCxnSpPr>
          <p:nvPr/>
        </p:nvCxnSpPr>
        <p:spPr>
          <a:xfrm flipH="1">
            <a:off x="8112014" y="2211593"/>
            <a:ext cx="1647284" cy="1180536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592D99D5-73D8-4087-D04F-E8CDCF7C09B9}"/>
              </a:ext>
            </a:extLst>
          </p:cNvPr>
          <p:cNvSpPr/>
          <p:nvPr/>
        </p:nvSpPr>
        <p:spPr>
          <a:xfrm>
            <a:off x="6236609" y="1655897"/>
            <a:ext cx="3180080" cy="60960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Infrastructures culturelles</a:t>
            </a:r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3CFEB970-0E08-C6B7-5875-3A246C352DE8}"/>
              </a:ext>
            </a:extLst>
          </p:cNvPr>
          <p:cNvSpPr/>
          <p:nvPr/>
        </p:nvSpPr>
        <p:spPr>
          <a:xfrm rot="6529428">
            <a:off x="7014603" y="301431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35403EF7-16AB-F6FC-BA1E-AC695A67FD72}"/>
              </a:ext>
            </a:extLst>
          </p:cNvPr>
          <p:cNvCxnSpPr>
            <a:cxnSpLocks/>
            <a:stCxn id="61" idx="2"/>
            <a:endCxn id="62" idx="2"/>
          </p:cNvCxnSpPr>
          <p:nvPr/>
        </p:nvCxnSpPr>
        <p:spPr>
          <a:xfrm flipH="1">
            <a:off x="7155704" y="2265497"/>
            <a:ext cx="670945" cy="754520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6DCE91A7-7102-815D-7A00-52972480A5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12192000" cy="1479176"/>
          </a:xfrm>
          <a:prstGeom prst="rect">
            <a:avLst/>
          </a:prstGeom>
          <a:solidFill>
            <a:schemeClr val="accent1">
              <a:lumMod val="20000"/>
              <a:lumOff val="80000"/>
              <a:alpha val="2574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Titre 2">
            <a:extLst>
              <a:ext uri="{FF2B5EF4-FFF2-40B4-BE49-F238E27FC236}">
                <a16:creationId xmlns:a16="http://schemas.microsoft.com/office/drawing/2014/main" id="{4D4F5B76-D4E9-06A1-8CED-2C678B6BD6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2033" y="114759"/>
            <a:ext cx="54422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 dirty="0">
                <a:solidFill>
                  <a:schemeClr val="accent1"/>
                </a:solidFill>
              </a:rPr>
              <a:t>Espaces stratégiques </a:t>
            </a:r>
            <a:br>
              <a:rPr lang="fr-CA" sz="3600" dirty="0">
                <a:solidFill>
                  <a:schemeClr val="accent1"/>
                </a:solidFill>
              </a:rPr>
            </a:br>
            <a:r>
              <a:rPr lang="fr-CA" sz="3600" dirty="0">
                <a:solidFill>
                  <a:schemeClr val="accent1"/>
                </a:solidFill>
              </a:rPr>
              <a:t>de redéveloppement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D85A297-2485-5D58-2621-F275BBE7A25A}"/>
              </a:ext>
            </a:extLst>
          </p:cNvPr>
          <p:cNvGrpSpPr/>
          <p:nvPr/>
        </p:nvGrpSpPr>
        <p:grpSpPr>
          <a:xfrm>
            <a:off x="10544861" y="6175283"/>
            <a:ext cx="2381221" cy="514119"/>
            <a:chOff x="9986208" y="6027549"/>
            <a:chExt cx="2902643" cy="626697"/>
          </a:xfrm>
        </p:grpSpPr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75BB6822-D999-B48C-9DDC-21AE9EAD1C66}"/>
                </a:ext>
              </a:extLst>
            </p:cNvPr>
            <p:cNvSpPr/>
            <p:nvPr/>
          </p:nvSpPr>
          <p:spPr>
            <a:xfrm>
              <a:off x="9986208" y="6027549"/>
              <a:ext cx="2902643" cy="626697"/>
            </a:xfrm>
            <a:prstGeom prst="roundRect">
              <a:avLst/>
            </a:prstGeom>
            <a:solidFill>
              <a:srgbClr val="209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090B9229-F9C0-4591-F844-4BAA157E6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410" y="6132097"/>
              <a:ext cx="1423346" cy="4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037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8CC5C0D-58D3-5072-751C-84F1D437665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575" y="1372623"/>
            <a:ext cx="10233599" cy="57499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E1D667-34BD-51C9-CBC3-43C50D67F01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12192000" cy="1479176"/>
          </a:xfrm>
          <a:prstGeom prst="rect">
            <a:avLst/>
          </a:prstGeom>
          <a:solidFill>
            <a:schemeClr val="accent1">
              <a:lumMod val="20000"/>
              <a:lumOff val="80000"/>
              <a:alpha val="2574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2">
            <a:extLst>
              <a:ext uri="{FF2B5EF4-FFF2-40B4-BE49-F238E27FC236}">
                <a16:creationId xmlns:a16="http://schemas.microsoft.com/office/drawing/2014/main" id="{D1FA67F0-DCF0-4173-2CD6-32EB671EE2A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2033" y="114759"/>
            <a:ext cx="54422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>
                <a:solidFill>
                  <a:schemeClr val="accent1"/>
                </a:solidFill>
              </a:rPr>
              <a:t>Espaces stratégiques </a:t>
            </a:r>
            <a:br>
              <a:rPr lang="fr-CA" sz="3600">
                <a:solidFill>
                  <a:schemeClr val="accent1"/>
                </a:solidFill>
              </a:rPr>
            </a:br>
            <a:r>
              <a:rPr lang="fr-CA" sz="3600">
                <a:solidFill>
                  <a:schemeClr val="accent1"/>
                </a:solidFill>
              </a:rPr>
              <a:t>de redéveloppement</a:t>
            </a:r>
            <a:endParaRPr lang="fr-CA" sz="3600" dirty="0">
              <a:solidFill>
                <a:schemeClr val="accent1"/>
              </a:solidFill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BD2F8EDC-70F8-748A-49E8-29F841E1C3A6}"/>
              </a:ext>
            </a:extLst>
          </p:cNvPr>
          <p:cNvGrpSpPr/>
          <p:nvPr/>
        </p:nvGrpSpPr>
        <p:grpSpPr>
          <a:xfrm>
            <a:off x="10544861" y="6175283"/>
            <a:ext cx="2381221" cy="514119"/>
            <a:chOff x="9986208" y="6027549"/>
            <a:chExt cx="2902643" cy="626697"/>
          </a:xfrm>
        </p:grpSpPr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E3D8F355-F618-AC7F-E25E-82B0C3EB9C29}"/>
                </a:ext>
              </a:extLst>
            </p:cNvPr>
            <p:cNvSpPr/>
            <p:nvPr/>
          </p:nvSpPr>
          <p:spPr>
            <a:xfrm>
              <a:off x="9986208" y="6027549"/>
              <a:ext cx="2902643" cy="626697"/>
            </a:xfrm>
            <a:prstGeom prst="roundRect">
              <a:avLst/>
            </a:prstGeom>
            <a:solidFill>
              <a:srgbClr val="209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9C769250-2BA9-1C62-DE00-FC3FBD6D1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410" y="6132097"/>
              <a:ext cx="1423346" cy="4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971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69E4B-87B6-138E-4699-6E52163A5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C7C51C-B082-F280-B76B-05FFC0F2A55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172" y="1369550"/>
            <a:ext cx="10230146" cy="5757299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0A73B94-244A-02DC-4899-70F6493CD67D}"/>
              </a:ext>
            </a:extLst>
          </p:cNvPr>
          <p:cNvSpPr/>
          <p:nvPr/>
        </p:nvSpPr>
        <p:spPr>
          <a:xfrm>
            <a:off x="296433" y="5507512"/>
            <a:ext cx="291592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Diversité de logements, densité compacité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BEF1982A-A27E-63F0-9D29-ECCA4FFF9DF1}"/>
              </a:ext>
            </a:extLst>
          </p:cNvPr>
          <p:cNvSpPr/>
          <p:nvPr/>
        </p:nvSpPr>
        <p:spPr>
          <a:xfrm rot="18871772">
            <a:off x="3774004" y="398876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DBE7958-03B2-B3D3-CE64-3F47057A9F3C}"/>
              </a:ext>
            </a:extLst>
          </p:cNvPr>
          <p:cNvCxnSpPr>
            <a:cxnSpLocks/>
            <a:stCxn id="25" idx="0"/>
            <a:endCxn id="26" idx="2"/>
          </p:cNvCxnSpPr>
          <p:nvPr/>
        </p:nvCxnSpPr>
        <p:spPr>
          <a:xfrm flipV="1">
            <a:off x="1754393" y="4171492"/>
            <a:ext cx="2051479" cy="1336020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2A213654-7878-DE60-4A60-FC103D120622}"/>
              </a:ext>
            </a:extLst>
          </p:cNvPr>
          <p:cNvSpPr/>
          <p:nvPr/>
        </p:nvSpPr>
        <p:spPr>
          <a:xfrm>
            <a:off x="9431788" y="5673462"/>
            <a:ext cx="945756" cy="53848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Écoles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58349AE-7CDE-5133-A51F-C71E321CF836}"/>
              </a:ext>
            </a:extLst>
          </p:cNvPr>
          <p:cNvSpPr/>
          <p:nvPr/>
        </p:nvSpPr>
        <p:spPr>
          <a:xfrm rot="3100420">
            <a:off x="8274883" y="453740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C2F7136F-DE4C-7515-C024-7049C8C3BB64}"/>
              </a:ext>
            </a:extLst>
          </p:cNvPr>
          <p:cNvCxnSpPr>
            <a:cxnSpLocks/>
            <a:stCxn id="29" idx="1"/>
            <a:endCxn id="30" idx="6"/>
          </p:cNvCxnSpPr>
          <p:nvPr/>
        </p:nvCxnSpPr>
        <p:spPr>
          <a:xfrm flipH="1" flipV="1">
            <a:off x="8447719" y="4727771"/>
            <a:ext cx="984069" cy="1214931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4B0D4DAA-443D-5C84-28B5-A9A591BCF88B}"/>
              </a:ext>
            </a:extLst>
          </p:cNvPr>
          <p:cNvSpPr/>
          <p:nvPr/>
        </p:nvSpPr>
        <p:spPr>
          <a:xfrm>
            <a:off x="575235" y="2002714"/>
            <a:ext cx="254000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Verdissement, parcs</a:t>
            </a:r>
            <a:br>
              <a:rPr lang="fr-CA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 et espaces verts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5C962FD2-CD6B-BA53-86C2-D87F360063F2}"/>
              </a:ext>
            </a:extLst>
          </p:cNvPr>
          <p:cNvSpPr/>
          <p:nvPr/>
        </p:nvSpPr>
        <p:spPr>
          <a:xfrm rot="2480801">
            <a:off x="4883075" y="3460882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E94E861-4470-F5FE-C788-1DC0A9405948}"/>
              </a:ext>
            </a:extLst>
          </p:cNvPr>
          <p:cNvCxnSpPr>
            <a:cxnSpLocks/>
            <a:stCxn id="32" idx="3"/>
            <a:endCxn id="33" idx="2"/>
          </p:cNvCxnSpPr>
          <p:nvPr/>
        </p:nvCxnSpPr>
        <p:spPr>
          <a:xfrm>
            <a:off x="3115235" y="2378634"/>
            <a:ext cx="1794433" cy="1118454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8BC6C612-A108-1D40-31DF-63DFE907A5B9}"/>
              </a:ext>
            </a:extLst>
          </p:cNvPr>
          <p:cNvSpPr/>
          <p:nvPr/>
        </p:nvSpPr>
        <p:spPr>
          <a:xfrm>
            <a:off x="6225989" y="1590935"/>
            <a:ext cx="2865120" cy="751840"/>
          </a:xfrm>
          <a:prstGeom prst="rect">
            <a:avLst/>
          </a:prstGeom>
          <a:solidFill>
            <a:schemeClr val="bg1">
              <a:alpha val="59052"/>
            </a:schemeClr>
          </a:solidFill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Commerces et services</a:t>
            </a:r>
            <a:br>
              <a:rPr lang="fr-CA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Emplois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A2E406C1-EB16-6C4F-1996-9F3F2DF3D472}"/>
              </a:ext>
            </a:extLst>
          </p:cNvPr>
          <p:cNvSpPr/>
          <p:nvPr/>
        </p:nvSpPr>
        <p:spPr>
          <a:xfrm rot="8873592">
            <a:off x="6202242" y="314548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6112A33C-08BA-8FD9-61EA-42CED6A7EC7E}"/>
              </a:ext>
            </a:extLst>
          </p:cNvPr>
          <p:cNvCxnSpPr>
            <a:cxnSpLocks/>
            <a:stCxn id="36" idx="2"/>
            <a:endCxn id="37" idx="2"/>
          </p:cNvCxnSpPr>
          <p:nvPr/>
        </p:nvCxnSpPr>
        <p:spPr>
          <a:xfrm flipH="1">
            <a:off x="6399286" y="2342775"/>
            <a:ext cx="1259263" cy="852686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FCCEDFCD-E783-4A40-E516-53230A8F0317}"/>
              </a:ext>
            </a:extLst>
          </p:cNvPr>
          <p:cNvSpPr/>
          <p:nvPr/>
        </p:nvSpPr>
        <p:spPr>
          <a:xfrm>
            <a:off x="10016265" y="4247177"/>
            <a:ext cx="1978511" cy="674446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Infrastructures culturelles</a:t>
            </a: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5758E2F-7429-3096-EB0B-F31561D41139}"/>
              </a:ext>
            </a:extLst>
          </p:cNvPr>
          <p:cNvSpPr/>
          <p:nvPr/>
        </p:nvSpPr>
        <p:spPr>
          <a:xfrm rot="11850420">
            <a:off x="8152523" y="3104841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BFBE8FB-3EC4-6384-C9AB-9AD74D21DD7A}"/>
              </a:ext>
            </a:extLst>
          </p:cNvPr>
          <p:cNvSpPr/>
          <p:nvPr/>
        </p:nvSpPr>
        <p:spPr>
          <a:xfrm>
            <a:off x="3357379" y="5965712"/>
            <a:ext cx="2458720" cy="751840"/>
          </a:xfrm>
          <a:prstGeom prst="rect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bg2">
                    <a:lumMod val="50000"/>
                  </a:schemeClr>
                </a:solidFill>
              </a:rPr>
              <a:t>Transports actifs et collectifs favorisés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A16C276-0FF7-EEDB-0B3B-BE0EFD6CDBE2}"/>
              </a:ext>
            </a:extLst>
          </p:cNvPr>
          <p:cNvSpPr/>
          <p:nvPr/>
        </p:nvSpPr>
        <p:spPr>
          <a:xfrm rot="19141697">
            <a:off x="5616705" y="4762906"/>
            <a:ext cx="213360" cy="213360"/>
          </a:xfrm>
          <a:prstGeom prst="ellipse">
            <a:avLst/>
          </a:prstGeom>
          <a:noFill/>
          <a:ln w="25400">
            <a:solidFill>
              <a:srgbClr val="2E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A3BCE388-518A-29C1-7D5D-8F5FB199C81F}"/>
              </a:ext>
            </a:extLst>
          </p:cNvPr>
          <p:cNvCxnSpPr>
            <a:cxnSpLocks/>
            <a:stCxn id="43" idx="0"/>
            <a:endCxn id="45" idx="2"/>
          </p:cNvCxnSpPr>
          <p:nvPr/>
        </p:nvCxnSpPr>
        <p:spPr>
          <a:xfrm flipV="1">
            <a:off x="4586739" y="4939535"/>
            <a:ext cx="1056099" cy="1026177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C46B4DA-9DC5-CB02-9383-B7F41A8668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479176"/>
          </a:xfrm>
          <a:prstGeom prst="rect">
            <a:avLst/>
          </a:prstGeom>
          <a:solidFill>
            <a:schemeClr val="accent1">
              <a:lumMod val="20000"/>
              <a:lumOff val="80000"/>
              <a:alpha val="2574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2">
            <a:extLst>
              <a:ext uri="{FF2B5EF4-FFF2-40B4-BE49-F238E27FC236}">
                <a16:creationId xmlns:a16="http://schemas.microsoft.com/office/drawing/2014/main" id="{ACF3DD23-D28E-B4F7-D062-8BD80D278EE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2033" y="114759"/>
            <a:ext cx="54422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 dirty="0">
                <a:solidFill>
                  <a:schemeClr val="accent1"/>
                </a:solidFill>
              </a:rPr>
              <a:t>Espaces stratégiques </a:t>
            </a:r>
            <a:br>
              <a:rPr lang="fr-CA" sz="3600" dirty="0">
                <a:solidFill>
                  <a:schemeClr val="accent1"/>
                </a:solidFill>
              </a:rPr>
            </a:br>
            <a:r>
              <a:rPr lang="fr-CA" sz="3600" dirty="0">
                <a:solidFill>
                  <a:schemeClr val="accent1"/>
                </a:solidFill>
              </a:rPr>
              <a:t>de redéveloppement</a:t>
            </a:r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848A927F-7EEE-037A-A879-5880E7D74873}"/>
              </a:ext>
            </a:extLst>
          </p:cNvPr>
          <p:cNvCxnSpPr>
            <a:cxnSpLocks/>
            <a:stCxn id="39" idx="1"/>
            <a:endCxn id="40" idx="2"/>
          </p:cNvCxnSpPr>
          <p:nvPr/>
        </p:nvCxnSpPr>
        <p:spPr>
          <a:xfrm flipH="1" flipV="1">
            <a:off x="8360942" y="3243613"/>
            <a:ext cx="1655323" cy="1340787"/>
          </a:xfrm>
          <a:prstGeom prst="line">
            <a:avLst/>
          </a:prstGeom>
          <a:ln w="19050">
            <a:solidFill>
              <a:srgbClr val="2EE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DB72009C-31E8-67CD-E3F7-E9B91702B812}"/>
              </a:ext>
            </a:extLst>
          </p:cNvPr>
          <p:cNvGrpSpPr/>
          <p:nvPr/>
        </p:nvGrpSpPr>
        <p:grpSpPr>
          <a:xfrm>
            <a:off x="10544861" y="6175283"/>
            <a:ext cx="2381221" cy="514119"/>
            <a:chOff x="9986208" y="6027549"/>
            <a:chExt cx="2902643" cy="626697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F1C2EC9E-1918-7A47-FFFB-B4837F6E14E9}"/>
                </a:ext>
              </a:extLst>
            </p:cNvPr>
            <p:cNvSpPr/>
            <p:nvPr/>
          </p:nvSpPr>
          <p:spPr>
            <a:xfrm>
              <a:off x="9986208" y="6027549"/>
              <a:ext cx="2902643" cy="626697"/>
            </a:xfrm>
            <a:prstGeom prst="roundRect">
              <a:avLst/>
            </a:prstGeom>
            <a:solidFill>
              <a:srgbClr val="209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6EF39BBE-B8F4-CFF3-7DFE-24DBC6D245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410" y="6132097"/>
              <a:ext cx="1423346" cy="4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2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69E4B-87B6-138E-4699-6E52163A5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C46B4DA-9DC5-CB02-9383-B7F41A8668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479176"/>
          </a:xfrm>
          <a:prstGeom prst="rect">
            <a:avLst/>
          </a:prstGeom>
          <a:solidFill>
            <a:srgbClr val="9EBF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2">
            <a:extLst>
              <a:ext uri="{FF2B5EF4-FFF2-40B4-BE49-F238E27FC236}">
                <a16:creationId xmlns:a16="http://schemas.microsoft.com/office/drawing/2014/main" id="{ACF3DD23-D28E-B4F7-D062-8BD80D278EE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2033" y="114759"/>
            <a:ext cx="54422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 dirty="0">
                <a:solidFill>
                  <a:srgbClr val="29413B"/>
                </a:solidFill>
              </a:rPr>
              <a:t>Viabilité économique de la densité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01DA86D-0191-1FD6-045C-CEF2CEBBE5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596"/>
          <a:stretch/>
        </p:blipFill>
        <p:spPr>
          <a:xfrm>
            <a:off x="599367" y="1593935"/>
            <a:ext cx="10270548" cy="5146062"/>
          </a:xfrm>
          <a:prstGeom prst="rect">
            <a:avLst/>
          </a:prstGeom>
        </p:spPr>
      </p:pic>
      <p:grpSp>
        <p:nvGrpSpPr>
          <p:cNvPr id="18" name="Groupe 17">
            <a:extLst>
              <a:ext uri="{FF2B5EF4-FFF2-40B4-BE49-F238E27FC236}">
                <a16:creationId xmlns:a16="http://schemas.microsoft.com/office/drawing/2014/main" id="{676B990F-A0FE-BF55-2F7E-73922725DE20}"/>
              </a:ext>
            </a:extLst>
          </p:cNvPr>
          <p:cNvGrpSpPr/>
          <p:nvPr/>
        </p:nvGrpSpPr>
        <p:grpSpPr>
          <a:xfrm>
            <a:off x="10544861" y="6175283"/>
            <a:ext cx="2250200" cy="514119"/>
            <a:chOff x="10544861" y="6175283"/>
            <a:chExt cx="2250200" cy="514119"/>
          </a:xfrm>
        </p:grpSpPr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55A22223-7A50-A6A4-1F62-5AC501790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44861" y="6175283"/>
              <a:ext cx="2250200" cy="514119"/>
            </a:xfrm>
            <a:prstGeom prst="rect">
              <a:avLst/>
            </a:prstGeom>
          </p:spPr>
        </p:pic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807CFA76-4B93-77C4-42FC-29D59D937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869915" y="6266157"/>
              <a:ext cx="965031" cy="359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669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Personnalisé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F9DAA"/>
      </a:accent1>
      <a:accent2>
        <a:srgbClr val="7300B8"/>
      </a:accent2>
      <a:accent3>
        <a:srgbClr val="D95278"/>
      </a:accent3>
      <a:accent4>
        <a:srgbClr val="87007A"/>
      </a:accent4>
      <a:accent5>
        <a:srgbClr val="C40594"/>
      </a:accent5>
      <a:accent6>
        <a:srgbClr val="8C00E5"/>
      </a:accent6>
      <a:hlink>
        <a:srgbClr val="6EC0E0"/>
      </a:hlink>
      <a:folHlink>
        <a:srgbClr val="954F72"/>
      </a:folHlink>
    </a:clrScheme>
    <a:fontScheme name="Personnalisé 1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alpha val="2574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3c80f4-7d3f-485e-bc8a-fc88048e8660">
      <Terms xmlns="http://schemas.microsoft.com/office/infopath/2007/PartnerControls"/>
    </lcf76f155ced4ddcb4097134ff3c332f>
    <TaxCatchAll xmlns="29203be7-0649-4f29-beb2-2b41f33ec28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4C9418-950C-4CC1-BA0A-CD42886C2D3C}">
  <ds:schemaRefs>
    <ds:schemaRef ds:uri="http://purl.org/dc/elements/1.1/"/>
    <ds:schemaRef ds:uri="441fbe90-5cff-46b8-9cde-5e844b028c1e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13b56c46-27d3-4112-b56e-353c6b4be074"/>
    <ds:schemaRef ds:uri="http://purl.org/dc/dcmitype/"/>
    <ds:schemaRef ds:uri="c578015d-6239-4173-8cdc-18a472715837"/>
    <ds:schemaRef ds:uri="e8ba63f6-a114-40f6-b892-609795a5b03b"/>
  </ds:schemaRefs>
</ds:datastoreItem>
</file>

<file path=customXml/itemProps2.xml><?xml version="1.0" encoding="utf-8"?>
<ds:datastoreItem xmlns:ds="http://schemas.openxmlformats.org/officeDocument/2006/customXml" ds:itemID="{28478B71-4FA5-4B25-97FA-E9B8C03C4FBE}"/>
</file>

<file path=customXml/itemProps3.xml><?xml version="1.0" encoding="utf-8"?>
<ds:datastoreItem xmlns:ds="http://schemas.openxmlformats.org/officeDocument/2006/customXml" ds:itemID="{DAB34775-A1B5-487D-BDEA-E7843FFAA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16019</TotalTime>
  <Words>114</Words>
  <Application>Microsoft Office PowerPoint</Application>
  <PresentationFormat>Grand écran</PresentationFormat>
  <Paragraphs>25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Aptos</vt:lpstr>
      <vt:lpstr>Arial</vt:lpstr>
      <vt:lpstr>Calibri</vt:lpstr>
      <vt:lpstr>Montserrat</vt:lpstr>
      <vt:lpstr>Montserrat Medium</vt:lpstr>
      <vt:lpstr>Montserrat SemiBold</vt:lpstr>
      <vt:lpstr>Tahoma</vt:lpstr>
      <vt:lpstr>Thème Office</vt:lpstr>
      <vt:lpstr>Espaces stratégiques  de redéveloppement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Suzanne Asselin</dc:creator>
  <cp:lastModifiedBy>Delamare, Muriel</cp:lastModifiedBy>
  <cp:revision>64</cp:revision>
  <dcterms:created xsi:type="dcterms:W3CDTF">2022-10-05T13:36:32Z</dcterms:created>
  <dcterms:modified xsi:type="dcterms:W3CDTF">2025-05-08T13:24:23Z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0x01010042173A9CEA8867498B9FE688EA2AF1B9</vt:lpwstr>
  </property>
  <property fmtid="{D5CDD505-2E9C-101B-9397-08002B2CF9AE}" pid="3" name="MediaServiceImageTags">
    <vt:lpwstr/>
  </property>
  <property fmtid="{D5CDD505-2E9C-101B-9397-08002B2CF9AE}" pid="4" name="Order">
    <vt:r8>100400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