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305" r:id="rId5"/>
    <p:sldId id="313" r:id="rId6"/>
    <p:sldId id="310" r:id="rId7"/>
    <p:sldId id="326" r:id="rId8"/>
    <p:sldId id="324" r:id="rId9"/>
    <p:sldId id="309" r:id="rId10"/>
    <p:sldId id="317" r:id="rId11"/>
    <p:sldId id="330" r:id="rId12"/>
    <p:sldId id="331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8" userDrawn="1">
          <p15:clr>
            <a:srgbClr val="A4A3A4"/>
          </p15:clr>
        </p15:guide>
        <p15:guide id="2" pos="302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78" userDrawn="1">
          <p15:clr>
            <a:srgbClr val="A4A3A4"/>
          </p15:clr>
        </p15:guide>
        <p15:guide id="5" orient="horz" pos="1298" userDrawn="1">
          <p15:clr>
            <a:srgbClr val="A4A3A4"/>
          </p15:clr>
        </p15:guide>
        <p15:guide id="6" orient="horz" pos="1820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F02A50-DAD6-5E13-C004-6B39E71F0B54}" name="Rétif, Stéphanie" initials="RS" userId="S::sretif@ccmm.ca::98d351b4-8da7-4bd8-a6d5-a5abc3616a2b" providerId="AD"/>
  <p188:author id="{56542691-2BF0-1BA5-8F50-EAA4D90CDB1D}" name="De La Vega, Camille" initials="CD" userId="S::cdelavega@ccmm.ca::37f4b5f3-b348-440c-ab43-dece4e6218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1040"/>
    <a:srgbClr val="404045"/>
    <a:srgbClr val="AAAAAA"/>
    <a:srgbClr val="FF0000"/>
    <a:srgbClr val="6E69B0"/>
    <a:srgbClr val="DB1045"/>
    <a:srgbClr val="324D83"/>
    <a:srgbClr val="41AECF"/>
    <a:srgbClr val="F9A82D"/>
    <a:srgbClr val="E49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45" autoAdjust="0"/>
    <p:restoredTop sz="94658"/>
  </p:normalViewPr>
  <p:slideViewPr>
    <p:cSldViewPr snapToGrid="0">
      <p:cViewPr varScale="1">
        <p:scale>
          <a:sx n="99" d="100"/>
          <a:sy n="99" d="100"/>
        </p:scale>
        <p:origin x="528" y="306"/>
      </p:cViewPr>
      <p:guideLst>
        <p:guide orient="horz" pos="2908"/>
        <p:guide pos="302"/>
        <p:guide pos="3840"/>
        <p:guide pos="7378"/>
        <p:guide orient="horz" pos="1298"/>
        <p:guide orient="horz" pos="1820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4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lamare, Muriel" userId="d28f33dc-5cc8-466e-afc1-e2a5fff29d57" providerId="ADAL" clId="{B1B0540E-EFA7-4E50-9A47-D35B41374204}"/>
    <pc:docChg chg="custSel modSld">
      <pc:chgData name="Delamare, Muriel" userId="d28f33dc-5cc8-466e-afc1-e2a5fff29d57" providerId="ADAL" clId="{B1B0540E-EFA7-4E50-9A47-D35B41374204}" dt="2025-05-08T13:59:24.727" v="0" actId="313"/>
      <pc:docMkLst>
        <pc:docMk/>
      </pc:docMkLst>
      <pc:sldChg chg="modSp mod">
        <pc:chgData name="Delamare, Muriel" userId="d28f33dc-5cc8-466e-afc1-e2a5fff29d57" providerId="ADAL" clId="{B1B0540E-EFA7-4E50-9A47-D35B41374204}" dt="2025-05-08T13:59:24.727" v="0" actId="313"/>
        <pc:sldMkLst>
          <pc:docMk/>
          <pc:sldMk cId="1348767062" sldId="317"/>
        </pc:sldMkLst>
        <pc:spChg chg="mod">
          <ac:chgData name="Delamare, Muriel" userId="d28f33dc-5cc8-466e-afc1-e2a5fff29d57" providerId="ADAL" clId="{B1B0540E-EFA7-4E50-9A47-D35B41374204}" dt="2025-05-08T13:59:24.727" v="0" actId="313"/>
          <ac:spMkLst>
            <pc:docMk/>
            <pc:sldMk cId="1348767062" sldId="317"/>
            <ac:spMk id="2" creationId="{7A950CE2-A13B-3596-5C84-205A7D0C5BC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2C27D-B206-E340-A321-327C843E98D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CA7D7-D754-C243-9D00-E0FA5CD5E8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3039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5BF6EA8-A692-062F-1DE6-6949D57481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2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FB442D-DC49-D2DA-DAAD-576AD70FA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A49AC0B-3D32-EAF4-6B2F-65532D0318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F96E5E-2522-AE01-A95B-9C159BE554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5BA65A8-4590-23AF-BFE8-0BBE79A52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C9590B-8D08-ADD2-7B77-47A522408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F785A8-E89A-2C62-AC43-B0771AE4E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685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E80185-7C5E-1868-94B1-133985A11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C361EC-F208-DD6A-076F-0F60509FF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80922A-1C27-45F4-B2B6-5AFFE074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4C6B24-3874-91B9-25FE-2E02B423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3A7412-40A7-8330-5A02-D3445F8A4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121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7004FEF-645A-67FF-AEE7-D9BC99831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8773949-036E-ED4D-095C-36E4A68446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2749F8C-CBA5-B924-9B4F-9C675826A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159A5F-624F-0882-E476-AD9CC3DFE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7D5AA0-3EBA-69DF-7DE7-B3F15873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7685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ED1D3F1-EF96-43E2-7191-F0226D5C46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D813C98-329A-BFB2-86C5-2345006757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2947" y="6458971"/>
            <a:ext cx="750980" cy="30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24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ED1D3F1-EF96-43E2-7191-F0226D5C46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A8AB7BB-2EEF-71F0-7DCB-43F41525E8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2947" y="6458971"/>
            <a:ext cx="750980" cy="30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3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3BEA20F-DEE5-6E07-E346-0E88DB613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EC5E612C-4ADE-35DA-0FF7-2A2FF07190B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56904"/>
            <a:ext cx="12192000" cy="110109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D11101B-04EE-E5D6-7550-9CC17E25BE19}"/>
              </a:ext>
            </a:extLst>
          </p:cNvPr>
          <p:cNvSpPr/>
          <p:nvPr userDrawn="1"/>
        </p:nvSpPr>
        <p:spPr>
          <a:xfrm>
            <a:off x="0" y="5756904"/>
            <a:ext cx="12192000" cy="1101096"/>
          </a:xfrm>
          <a:prstGeom prst="rect">
            <a:avLst/>
          </a:prstGeom>
          <a:solidFill>
            <a:srgbClr val="F9A82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776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055ED1-AC4F-97EF-0598-57F90D3BE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22480F-C7A2-E116-8DEE-8C1D6D7B7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563931F-4418-CEAF-FCDD-4BDE4A171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E866E0A-8142-F7D1-6C20-F8A6378B7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C2CF972-0ED1-45E9-6C2F-F79996B1A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6D68CAA-EE50-268C-33D3-F500CA6A1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1790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EE34A4-42B6-02CB-A2C4-5F9EF463B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C3B18E-E8EB-57DA-2677-53D8C5411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6544676-2FF9-308E-EE8F-FF113B5ABC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FAB69ED-C1F4-0305-7BCA-918B87D531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3D0696A-BAF0-9880-54B3-333C6777C2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A43F0CE-1569-6C98-B4BD-8D351FEFC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53ED86-53D3-2093-6B63-DB95D1769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3D9136B-13B0-2E6D-E11F-28288957E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989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F9C696-3517-A333-D235-4C22C9410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F75BC59-E561-C0A1-1826-EF14CA8D2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6604CA-47A4-8AFD-585E-8719889BB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3E45FF-0B10-E210-3EB7-5C68F281B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809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F2BABDD-1ACF-8684-42E3-1AACED355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5276C8-2D81-CF1A-56AA-97AF313CE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C07DA18-58F3-0523-EEB2-4C8EE855F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8779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962F85-B433-51D7-3A30-2A6631058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5414A5-DF3E-C699-1D6D-F0CD17E34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200D9FD-66E8-2F13-67DC-0A7DA09B34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F735B9F-34C9-2A2B-FBA7-D018E4D0A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FCD4F5D-D199-6EDA-9F4C-8085D9538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35F1339-1919-5BD8-33DC-86D908EB4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405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DDB7818-F193-3D85-DE54-6080970AF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A935D5-14CC-2562-8FE7-31EF528CB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596DDC-A8AC-C082-22EB-D6F86AE10F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06F309-57EE-BE41-B9E7-41CD227573FC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09CD-DD9F-B93D-784D-D40AB167E0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9B55B7-1522-4D7B-3030-FC3A76F54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4BC962-95F9-4B41-888A-8AEACF9D5E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465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71F65FEE-3F55-893A-B662-2156D89204BE}"/>
              </a:ext>
            </a:extLst>
          </p:cNvPr>
          <p:cNvSpPr txBox="1"/>
          <p:nvPr/>
        </p:nvSpPr>
        <p:spPr>
          <a:xfrm>
            <a:off x="479426" y="2077477"/>
            <a:ext cx="112331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État de la situation du marché résidentiel</a:t>
            </a:r>
            <a:endParaRPr lang="fr-FR" sz="4400" b="1" dirty="0">
              <a:solidFill>
                <a:srgbClr val="404045"/>
              </a:solidFill>
              <a:latin typeface="Strawford" pitchFamily="2" charset="77"/>
            </a:endParaRPr>
          </a:p>
        </p:txBody>
      </p:sp>
      <p:pic>
        <p:nvPicPr>
          <p:cNvPr id="1026" name="Picture 2" descr="Les mises en chantier connaissent un creux historique à Montréal | Le Devoir">
            <a:extLst>
              <a:ext uri="{FF2B5EF4-FFF2-40B4-BE49-F238E27FC236}">
                <a16:creationId xmlns:a16="http://schemas.microsoft.com/office/drawing/2014/main" id="{51E21E47-F8BA-0C23-8E86-8CF565380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6" y="3699795"/>
            <a:ext cx="3104287" cy="198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ojets immobiliers à Laval">
            <a:extLst>
              <a:ext uri="{FF2B5EF4-FFF2-40B4-BE49-F238E27FC236}">
                <a16:creationId xmlns:a16="http://schemas.microsoft.com/office/drawing/2014/main" id="{5DD22BC2-5D00-722B-C404-FCF38D01D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341" y="3699795"/>
            <a:ext cx="2653707" cy="198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ongueuil | Début de construction pour un premier gratte-ciel en banlieue |  La Presse">
            <a:extLst>
              <a:ext uri="{FF2B5EF4-FFF2-40B4-BE49-F238E27FC236}">
                <a16:creationId xmlns:a16="http://schemas.microsoft.com/office/drawing/2014/main" id="{78FAF234-6EA2-4746-02E3-174245B84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262" y="3618781"/>
            <a:ext cx="3104287" cy="206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53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EA623-32C4-EB3B-85D3-3896E202D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B8DE7BF3-C011-E27E-8E32-5271A52D8E8E}"/>
              </a:ext>
            </a:extLst>
          </p:cNvPr>
          <p:cNvSpPr txBox="1"/>
          <p:nvPr/>
        </p:nvSpPr>
        <p:spPr>
          <a:xfrm>
            <a:off x="342693" y="1504908"/>
            <a:ext cx="1123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Évolution des mises en chantier – RMR de Montréal</a:t>
            </a:r>
            <a:endParaRPr lang="fr-FR" sz="3200" b="1" dirty="0">
              <a:solidFill>
                <a:srgbClr val="404045"/>
              </a:solidFill>
              <a:latin typeface="Strawford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9C240E0-7431-6DBE-43EB-C1802632F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47" y="2640065"/>
            <a:ext cx="9741503" cy="3617190"/>
          </a:xfrm>
          <a:prstGeom prst="rect">
            <a:avLst/>
          </a:prstGeom>
        </p:spPr>
      </p:pic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9DC05EC9-6B04-D1A1-72A2-8A10929285C0}"/>
              </a:ext>
            </a:extLst>
          </p:cNvPr>
          <p:cNvCxnSpPr>
            <a:cxnSpLocks/>
          </p:cNvCxnSpPr>
          <p:nvPr/>
        </p:nvCxnSpPr>
        <p:spPr>
          <a:xfrm>
            <a:off x="7916070" y="6540957"/>
            <a:ext cx="305771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513DFE6C-C14A-937F-E2CF-549E5A1CDAA2}"/>
              </a:ext>
            </a:extLst>
          </p:cNvPr>
          <p:cNvSpPr txBox="1"/>
          <p:nvPr/>
        </p:nvSpPr>
        <p:spPr>
          <a:xfrm>
            <a:off x="7916070" y="6200124"/>
            <a:ext cx="124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69 195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3BD2F49-7CDE-EB93-671D-C5437F4019EF}"/>
              </a:ext>
            </a:extLst>
          </p:cNvPr>
          <p:cNvSpPr txBox="1"/>
          <p:nvPr/>
        </p:nvSpPr>
        <p:spPr>
          <a:xfrm>
            <a:off x="9157820" y="6191477"/>
            <a:ext cx="241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Déficit ( -12 241)</a:t>
            </a:r>
          </a:p>
        </p:txBody>
      </p:sp>
    </p:spTree>
    <p:extLst>
      <p:ext uri="{BB962C8B-B14F-4D97-AF65-F5344CB8AC3E}">
        <p14:creationId xmlns:p14="http://schemas.microsoft.com/office/powerpoint/2010/main" val="1362675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487B3-DDF1-D337-9FE0-551D4FCE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D7033511-2224-E9D4-7373-A142A916585B}"/>
              </a:ext>
            </a:extLst>
          </p:cNvPr>
          <p:cNvSpPr txBox="1"/>
          <p:nvPr/>
        </p:nvSpPr>
        <p:spPr>
          <a:xfrm>
            <a:off x="384176" y="1467877"/>
            <a:ext cx="1123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Évolution des mises en chantier – </a:t>
            </a:r>
            <a:r>
              <a:rPr lang="fr-FR" sz="3200" b="1" dirty="0">
                <a:solidFill>
                  <a:srgbClr val="404045"/>
                </a:solidFill>
                <a:latin typeface="Strawford" pitchFamily="2" charset="77"/>
              </a:rPr>
              <a:t>Île de Montréal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DCD495B-118F-DAD9-B943-03544C9D2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47" y="2202384"/>
            <a:ext cx="10967655" cy="4072481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51E61D8-0BEB-55C9-23C1-1F81EF401B2C}"/>
              </a:ext>
            </a:extLst>
          </p:cNvPr>
          <p:cNvCxnSpPr>
            <a:cxnSpLocks/>
          </p:cNvCxnSpPr>
          <p:nvPr/>
        </p:nvCxnSpPr>
        <p:spPr>
          <a:xfrm>
            <a:off x="8545794" y="6679265"/>
            <a:ext cx="319466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A1E2D512-45FB-08F2-2A1C-BE4EA95B7645}"/>
              </a:ext>
            </a:extLst>
          </p:cNvPr>
          <p:cNvSpPr txBox="1"/>
          <p:nvPr/>
        </p:nvSpPr>
        <p:spPr>
          <a:xfrm>
            <a:off x="8617065" y="6303717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33 309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65C462-E566-8B5F-A850-137D7D9CBF4F}"/>
              </a:ext>
            </a:extLst>
          </p:cNvPr>
          <p:cNvSpPr txBox="1"/>
          <p:nvPr/>
        </p:nvSpPr>
        <p:spPr>
          <a:xfrm>
            <a:off x="9625469" y="6297423"/>
            <a:ext cx="241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Déficit ( -8 580 )</a:t>
            </a:r>
          </a:p>
        </p:txBody>
      </p:sp>
    </p:spTree>
    <p:extLst>
      <p:ext uri="{BB962C8B-B14F-4D97-AF65-F5344CB8AC3E}">
        <p14:creationId xmlns:p14="http://schemas.microsoft.com/office/powerpoint/2010/main" val="80504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04100-4101-491F-A0E7-8FDD2FD0E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7D79E0D1-CF42-2A0D-A20D-9826D3C62D3E}"/>
              </a:ext>
            </a:extLst>
          </p:cNvPr>
          <p:cNvSpPr txBox="1"/>
          <p:nvPr/>
        </p:nvSpPr>
        <p:spPr>
          <a:xfrm>
            <a:off x="384176" y="1467877"/>
            <a:ext cx="1123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Évolution des mises en chantier - </a:t>
            </a:r>
            <a:r>
              <a:rPr lang="fr-FR" sz="3200" b="1" dirty="0">
                <a:solidFill>
                  <a:srgbClr val="404045"/>
                </a:solidFill>
                <a:latin typeface="Strawford" pitchFamily="2" charset="77"/>
              </a:rPr>
              <a:t>Centre-ville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EAD4583-BCBC-8BD6-507E-DF97EA920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6" y="2284375"/>
            <a:ext cx="10967655" cy="407248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0D89F3E-C3D1-8815-E1DC-F48A07EFD8AB}"/>
              </a:ext>
            </a:extLst>
          </p:cNvPr>
          <p:cNvSpPr txBox="1"/>
          <p:nvPr/>
        </p:nvSpPr>
        <p:spPr>
          <a:xfrm>
            <a:off x="711378" y="3766618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37%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F3D41E5-5E32-7B5D-BD61-72E23B049C00}"/>
              </a:ext>
            </a:extLst>
          </p:cNvPr>
          <p:cNvSpPr txBox="1"/>
          <p:nvPr/>
        </p:nvSpPr>
        <p:spPr>
          <a:xfrm>
            <a:off x="1653891" y="4094508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41%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1C0E8E5-ACB3-C28C-4F80-43026E5DB68B}"/>
              </a:ext>
            </a:extLst>
          </p:cNvPr>
          <p:cNvSpPr txBox="1"/>
          <p:nvPr/>
        </p:nvSpPr>
        <p:spPr>
          <a:xfrm>
            <a:off x="2662295" y="4135950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35%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D5C9F79-4CE4-A14E-2AD5-653C1C29563B}"/>
              </a:ext>
            </a:extLst>
          </p:cNvPr>
          <p:cNvSpPr txBox="1"/>
          <p:nvPr/>
        </p:nvSpPr>
        <p:spPr>
          <a:xfrm>
            <a:off x="3595930" y="3561231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36%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49D4F50-F387-A197-D822-0B6C3C81773B}"/>
              </a:ext>
            </a:extLst>
          </p:cNvPr>
          <p:cNvSpPr txBox="1"/>
          <p:nvPr/>
        </p:nvSpPr>
        <p:spPr>
          <a:xfrm>
            <a:off x="4589328" y="3416944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44%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D0984FF-E48E-7D93-1748-1508A94A8CD9}"/>
              </a:ext>
            </a:extLst>
          </p:cNvPr>
          <p:cNvSpPr txBox="1"/>
          <p:nvPr/>
        </p:nvSpPr>
        <p:spPr>
          <a:xfrm>
            <a:off x="5560348" y="3766618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33%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56458B8-09BB-4DD1-36BE-605BEF96E5DE}"/>
              </a:ext>
            </a:extLst>
          </p:cNvPr>
          <p:cNvSpPr txBox="1"/>
          <p:nvPr/>
        </p:nvSpPr>
        <p:spPr>
          <a:xfrm>
            <a:off x="6555403" y="3099930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45%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210FA3B-BB7D-E236-EB18-98A15F1FA289}"/>
              </a:ext>
            </a:extLst>
          </p:cNvPr>
          <p:cNvSpPr txBox="1"/>
          <p:nvPr/>
        </p:nvSpPr>
        <p:spPr>
          <a:xfrm>
            <a:off x="7563807" y="2986027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45%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8309317-06C2-4FBD-15A2-E8693D1C718B}"/>
              </a:ext>
            </a:extLst>
          </p:cNvPr>
          <p:cNvSpPr txBox="1"/>
          <p:nvPr/>
        </p:nvSpPr>
        <p:spPr>
          <a:xfrm>
            <a:off x="8513323" y="3529412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35%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5735231-2E2F-50A0-A52E-CF49D2E627EE}"/>
              </a:ext>
            </a:extLst>
          </p:cNvPr>
          <p:cNvSpPr txBox="1"/>
          <p:nvPr/>
        </p:nvSpPr>
        <p:spPr>
          <a:xfrm>
            <a:off x="9438081" y="4320616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24%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524E9FF-6494-1B3C-91EB-02D1A315BF70}"/>
              </a:ext>
            </a:extLst>
          </p:cNvPr>
          <p:cNvSpPr txBox="1"/>
          <p:nvPr/>
        </p:nvSpPr>
        <p:spPr>
          <a:xfrm>
            <a:off x="10446485" y="4805349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13%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D8520CB-E67D-8C55-CDF3-1AA98DFBC578}"/>
              </a:ext>
            </a:extLst>
          </p:cNvPr>
          <p:cNvSpPr txBox="1"/>
          <p:nvPr/>
        </p:nvSpPr>
        <p:spPr>
          <a:xfrm>
            <a:off x="616462" y="2957471"/>
            <a:ext cx="5384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Part du centre ville par rapport à l’île de Montréal</a:t>
            </a:r>
          </a:p>
        </p:txBody>
      </p:sp>
    </p:spTree>
    <p:extLst>
      <p:ext uri="{BB962C8B-B14F-4D97-AF65-F5344CB8AC3E}">
        <p14:creationId xmlns:p14="http://schemas.microsoft.com/office/powerpoint/2010/main" val="3318209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18DD5-4C72-0935-864D-C89602549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2BA63577-AEFC-7B41-75F3-6B0780BB0D3B}"/>
              </a:ext>
            </a:extLst>
          </p:cNvPr>
          <p:cNvSpPr txBox="1"/>
          <p:nvPr/>
        </p:nvSpPr>
        <p:spPr>
          <a:xfrm>
            <a:off x="393701" y="1477402"/>
            <a:ext cx="1123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Évolution des projets neufs condos – Centre-ville </a:t>
            </a:r>
            <a:endParaRPr lang="fr-FR" sz="3200" b="1" dirty="0">
              <a:solidFill>
                <a:srgbClr val="404045"/>
              </a:solidFill>
              <a:latin typeface="Strawford" pitchFamily="2" charset="77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1B22AF1-7A7B-A564-99FC-BDB865BE989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30" y="2398844"/>
            <a:ext cx="8172450" cy="441001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1D7F229-C408-4D92-613F-5163C9201DB3}"/>
              </a:ext>
            </a:extLst>
          </p:cNvPr>
          <p:cNvSpPr txBox="1"/>
          <p:nvPr/>
        </p:nvSpPr>
        <p:spPr>
          <a:xfrm>
            <a:off x="3469593" y="3600564"/>
            <a:ext cx="116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Covid</a:t>
            </a:r>
          </a:p>
          <a:p>
            <a:endParaRPr lang="fr-CA" dirty="0"/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97C49537-C0AA-7F05-ACD6-28287AE9A656}"/>
              </a:ext>
            </a:extLst>
          </p:cNvPr>
          <p:cNvSpPr/>
          <p:nvPr/>
        </p:nvSpPr>
        <p:spPr>
          <a:xfrm rot="5400000">
            <a:off x="3492161" y="4164672"/>
            <a:ext cx="527605" cy="4571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E03DBE-D141-14E6-8427-2FBD94D02206}"/>
              </a:ext>
            </a:extLst>
          </p:cNvPr>
          <p:cNvSpPr txBox="1"/>
          <p:nvPr/>
        </p:nvSpPr>
        <p:spPr>
          <a:xfrm>
            <a:off x="5716242" y="3277398"/>
            <a:ext cx="3593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/>
              <a:t>Nouvelle loi fédérale sur les investisseurs étrangers  </a:t>
            </a:r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3D1D52BB-F9BE-83CB-0F68-5BBA6E984C51}"/>
              </a:ext>
            </a:extLst>
          </p:cNvPr>
          <p:cNvSpPr/>
          <p:nvPr/>
        </p:nvSpPr>
        <p:spPr>
          <a:xfrm rot="5400000" flipV="1">
            <a:off x="6355708" y="4629303"/>
            <a:ext cx="1456870" cy="4571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17416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72DF6-7C0D-AD25-5FB1-CC4044FC9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6336C74F-F730-438E-D3EE-08D5A4B2F676}"/>
              </a:ext>
            </a:extLst>
          </p:cNvPr>
          <p:cNvSpPr txBox="1"/>
          <p:nvPr/>
        </p:nvSpPr>
        <p:spPr>
          <a:xfrm>
            <a:off x="403226" y="1410727"/>
            <a:ext cx="1123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Évolution des mises en chantier - Banlieue</a:t>
            </a:r>
            <a:endParaRPr lang="fr-FR" sz="3200" b="1" dirty="0">
              <a:solidFill>
                <a:srgbClr val="404045"/>
              </a:solidFill>
              <a:latin typeface="Strawford" pitchFamily="2" charset="77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349C3C1-CEB1-1E8A-66B9-B738502AD78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/>
        </p:blipFill>
        <p:spPr bwMode="auto">
          <a:xfrm>
            <a:off x="7594601" y="0"/>
            <a:ext cx="4597399" cy="2792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2C64A8C-DF09-7334-FC36-8B6C8DE853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721" y="2785519"/>
            <a:ext cx="10967655" cy="4072481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F9377BF-F035-6E1B-DEC0-AAF891A53935}"/>
              </a:ext>
            </a:extLst>
          </p:cNvPr>
          <p:cNvCxnSpPr>
            <a:cxnSpLocks/>
          </p:cNvCxnSpPr>
          <p:nvPr/>
        </p:nvCxnSpPr>
        <p:spPr>
          <a:xfrm>
            <a:off x="8590196" y="3338820"/>
            <a:ext cx="341130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8B992158-4AA9-A700-3B05-AB5F924F5DED}"/>
              </a:ext>
            </a:extLst>
          </p:cNvPr>
          <p:cNvSpPr txBox="1"/>
          <p:nvPr/>
        </p:nvSpPr>
        <p:spPr>
          <a:xfrm>
            <a:off x="8590196" y="3000512"/>
            <a:ext cx="100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35 886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32B01DA-0349-FCC0-625A-DD31FC81CF01}"/>
              </a:ext>
            </a:extLst>
          </p:cNvPr>
          <p:cNvSpPr txBox="1"/>
          <p:nvPr/>
        </p:nvSpPr>
        <p:spPr>
          <a:xfrm>
            <a:off x="9958375" y="3000512"/>
            <a:ext cx="241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Déficit ( -3 661)</a:t>
            </a:r>
          </a:p>
        </p:txBody>
      </p:sp>
    </p:spTree>
    <p:extLst>
      <p:ext uri="{BB962C8B-B14F-4D97-AF65-F5344CB8AC3E}">
        <p14:creationId xmlns:p14="http://schemas.microsoft.com/office/powerpoint/2010/main" val="471769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158A9-E33F-4E2A-B52E-B3F6FDDA1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2">
            <a:extLst>
              <a:ext uri="{FF2B5EF4-FFF2-40B4-BE49-F238E27FC236}">
                <a16:creationId xmlns:a16="http://schemas.microsoft.com/office/drawing/2014/main" id="{9D091B4A-6660-0E20-468A-3B2EC32316CB}"/>
              </a:ext>
            </a:extLst>
          </p:cNvPr>
          <p:cNvSpPr txBox="1"/>
          <p:nvPr/>
        </p:nvSpPr>
        <p:spPr>
          <a:xfrm>
            <a:off x="384176" y="1458352"/>
            <a:ext cx="1123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La baisse des mises en chantier… des causes multifactorielles</a:t>
            </a:r>
            <a:endParaRPr lang="fr-FR" sz="3200" b="1" dirty="0">
              <a:solidFill>
                <a:srgbClr val="404045"/>
              </a:solidFill>
              <a:latin typeface="Strawford" pitchFamily="2" charset="77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A950CE2-A13B-3596-5C84-205A7D0C5BCA}"/>
              </a:ext>
            </a:extLst>
          </p:cNvPr>
          <p:cNvSpPr txBox="1"/>
          <p:nvPr/>
        </p:nvSpPr>
        <p:spPr>
          <a:xfrm>
            <a:off x="1091982" y="2848670"/>
            <a:ext cx="83538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rgbClr val="1C1C1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Une hausse notable des coûts de construction, d’acquisition de terrain et de redevances des contributions municipales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hausse des taux d’intérêt versus les années fastes de mises en chantier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temps trop longs d’approbation de projets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problème d’</a:t>
            </a:r>
            <a:r>
              <a:rPr lang="fr-CA" sz="2000" dirty="0" err="1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abordabilité</a:t>
            </a:r>
            <a:r>
              <a:rPr lang="fr-CA" sz="2000" dirty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l’accès à la propriété des milléniaux et de la génération 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 que le locatif tire son épingle du jeu il reste des défis à la rentabilité des pro formats.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767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2">
            <a:extLst>
              <a:ext uri="{FF2B5EF4-FFF2-40B4-BE49-F238E27FC236}">
                <a16:creationId xmlns:a16="http://schemas.microsoft.com/office/drawing/2014/main" id="{D5AAC296-570C-2D68-8039-B439FD7469AC}"/>
              </a:ext>
            </a:extLst>
          </p:cNvPr>
          <p:cNvSpPr txBox="1"/>
          <p:nvPr/>
        </p:nvSpPr>
        <p:spPr>
          <a:xfrm>
            <a:off x="390014" y="1462346"/>
            <a:ext cx="11328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Un vieillissement qui aura des impacts sur l’immobilier résidentiel</a:t>
            </a:r>
            <a:endParaRPr lang="fr-FR" sz="3200" b="1" dirty="0">
              <a:solidFill>
                <a:srgbClr val="404045"/>
              </a:solidFill>
              <a:latin typeface="Strawford" pitchFamily="2" charset="77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0FF39D-AFCC-7E2F-4FE2-6254F0905D8C}"/>
              </a:ext>
            </a:extLst>
          </p:cNvPr>
          <p:cNvSpPr txBox="1"/>
          <p:nvPr/>
        </p:nvSpPr>
        <p:spPr>
          <a:xfrm>
            <a:off x="788845" y="6266370"/>
            <a:ext cx="5652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800" dirty="0"/>
              <a:t>Source : Institut de la statistique du Québec, Perspectives démographiques du Québec et de ses régions, 2021-2071.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D8DF8F7-E08D-E694-9021-FA7D4EA23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6" y="2047121"/>
            <a:ext cx="5729492" cy="344367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018A81C-DD47-6152-2B4F-45E851D3C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178" y="3830202"/>
            <a:ext cx="6138883" cy="2651612"/>
          </a:xfrm>
          <a:prstGeom prst="rect">
            <a:avLst/>
          </a:prstGeom>
        </p:spPr>
      </p:pic>
      <p:cxnSp>
        <p:nvCxnSpPr>
          <p:cNvPr id="11" name="Connecteur : en angle 10">
            <a:extLst>
              <a:ext uri="{FF2B5EF4-FFF2-40B4-BE49-F238E27FC236}">
                <a16:creationId xmlns:a16="http://schemas.microsoft.com/office/drawing/2014/main" id="{04C5767D-2A7B-E518-8BFA-B52095AD6C08}"/>
              </a:ext>
            </a:extLst>
          </p:cNvPr>
          <p:cNvCxnSpPr/>
          <p:nvPr/>
        </p:nvCxnSpPr>
        <p:spPr>
          <a:xfrm>
            <a:off x="5362113" y="4820575"/>
            <a:ext cx="733887" cy="514905"/>
          </a:xfrm>
          <a:prstGeom prst="bentConnector3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41370CD5-5F83-ED3A-CAAC-7439ADEC1EAA}"/>
              </a:ext>
            </a:extLst>
          </p:cNvPr>
          <p:cNvSpPr txBox="1"/>
          <p:nvPr/>
        </p:nvSpPr>
        <p:spPr>
          <a:xfrm>
            <a:off x="6280730" y="2550744"/>
            <a:ext cx="57493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/>
              <a:t>En 2021 61% des ménages avec soutien de 75 ans et plus </a:t>
            </a:r>
          </a:p>
          <a:p>
            <a:r>
              <a:rPr lang="fr-CA" sz="1400" dirty="0"/>
              <a:t>étaient propriétaires (140 120 ménages sur un total de 228 920 ménages)</a:t>
            </a:r>
          </a:p>
          <a:p>
            <a:endParaRPr lang="fr-CA" sz="1400" dirty="0"/>
          </a:p>
          <a:p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2783960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E31CA-0221-BFB9-1838-76E7C1DF0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2">
            <a:extLst>
              <a:ext uri="{FF2B5EF4-FFF2-40B4-BE49-F238E27FC236}">
                <a16:creationId xmlns:a16="http://schemas.microsoft.com/office/drawing/2014/main" id="{36EEC898-A5FD-E7E4-CDE0-410BE0FB5EF9}"/>
              </a:ext>
            </a:extLst>
          </p:cNvPr>
          <p:cNvSpPr txBox="1"/>
          <p:nvPr/>
        </p:nvSpPr>
        <p:spPr>
          <a:xfrm>
            <a:off x="4604250" y="3308901"/>
            <a:ext cx="2983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i="0" dirty="0">
                <a:solidFill>
                  <a:srgbClr val="404045"/>
                </a:solidFill>
                <a:effectLst/>
                <a:latin typeface="Strawford" pitchFamily="2" charset="77"/>
              </a:rPr>
              <a:t>MERCI!</a:t>
            </a:r>
            <a:endParaRPr lang="fr-FR" sz="6000" b="1" dirty="0">
              <a:solidFill>
                <a:srgbClr val="404045"/>
              </a:solidFill>
              <a:latin typeface="Strawfor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78291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203be7-0649-4f29-beb2-2b41f33ec28c" xsi:nil="true"/>
    <lcf76f155ced4ddcb4097134ff3c332f xmlns="d63c80f4-7d3f-485e-bc8a-fc88048e866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1926AD-34EF-4631-B798-E71E471AD123}"/>
</file>

<file path=customXml/itemProps2.xml><?xml version="1.0" encoding="utf-8"?>
<ds:datastoreItem xmlns:ds="http://schemas.openxmlformats.org/officeDocument/2006/customXml" ds:itemID="{A0F8A5DC-0117-4DD4-8FC7-C945BFA7374B}">
  <ds:schemaRefs>
    <ds:schemaRef ds:uri="http://schemas.openxmlformats.org/package/2006/metadata/core-properties"/>
    <ds:schemaRef ds:uri="http://purl.org/dc/dcmitype/"/>
    <ds:schemaRef ds:uri="http://www.w3.org/XML/1998/namespace"/>
    <ds:schemaRef ds:uri="e8ba63f6-a114-40f6-b892-609795a5b03b"/>
    <ds:schemaRef ds:uri="http://purl.org/dc/terms/"/>
    <ds:schemaRef ds:uri="http://schemas.microsoft.com/office/2006/documentManagement/types"/>
    <ds:schemaRef ds:uri="c578015d-6239-4173-8cdc-18a472715837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30B8D3E-6276-40EB-B52F-525C64C3E88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250</Words>
  <Application>Microsoft Office PowerPoint</Application>
  <PresentationFormat>Grand écran</PresentationFormat>
  <Paragraphs>37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Strawford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Roza, Wallace</dc:creator>
  <cp:lastModifiedBy>Delamare, Muriel</cp:lastModifiedBy>
  <cp:revision>105</cp:revision>
  <dcterms:created xsi:type="dcterms:W3CDTF">2024-11-21T20:13:58Z</dcterms:created>
  <dcterms:modified xsi:type="dcterms:W3CDTF">2025-05-08T13:59:34Z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0x01010042173A9CEA8867498B9FE688EA2AF1B9</vt:lpwstr>
  </property>
  <property fmtid="{D5CDD505-2E9C-101B-9397-08002B2CF9AE}" pid="3" name="MediaServiceImageTags">
    <vt:lpwstr/>
  </property>
  <property fmtid="{D5CDD505-2E9C-101B-9397-08002B2CF9AE}" pid="4" name="Order">
    <vt:r8>100500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