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8" r:id="rId3"/>
    <p:sldId id="258" r:id="rId4"/>
    <p:sldId id="316" r:id="rId5"/>
    <p:sldId id="259" r:id="rId6"/>
    <p:sldId id="279" r:id="rId7"/>
    <p:sldId id="265" r:id="rId8"/>
    <p:sldId id="317" r:id="rId9"/>
    <p:sldId id="321" r:id="rId10"/>
    <p:sldId id="320" r:id="rId11"/>
    <p:sldId id="314" r:id="rId12"/>
    <p:sldId id="326" r:id="rId13"/>
    <p:sldId id="323" r:id="rId14"/>
    <p:sldId id="315" r:id="rId15"/>
    <p:sldId id="311" r:id="rId16"/>
    <p:sldId id="310" r:id="rId17"/>
    <p:sldId id="319" r:id="rId18"/>
    <p:sldId id="327" r:id="rId19"/>
    <p:sldId id="325" r:id="rId20"/>
    <p:sldId id="324" r:id="rId21"/>
    <p:sldId id="322" r:id="rId22"/>
  </p:sldIdLst>
  <p:sldSz cx="9144000" cy="5143500" type="screen16x9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france, Sylvie" initials="L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A0B"/>
    <a:srgbClr val="FF3300"/>
    <a:srgbClr val="2E7BB0"/>
    <a:srgbClr val="386AA6"/>
    <a:srgbClr val="0091C4"/>
    <a:srgbClr val="04A1C0"/>
    <a:srgbClr val="FF9900"/>
    <a:srgbClr val="2FBAFF"/>
    <a:srgbClr val="66CC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6510" autoAdjust="0"/>
  </p:normalViewPr>
  <p:slideViewPr>
    <p:cSldViewPr>
      <p:cViewPr varScale="1">
        <p:scale>
          <a:sx n="114" d="100"/>
          <a:sy n="114" d="100"/>
        </p:scale>
        <p:origin x="-394" y="-7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DECC6-8192-4434-9C47-C359A00286AB}" type="datetimeFigureOut">
              <a:rPr lang="fr-CA" smtClean="0"/>
              <a:t>16-05-17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441E-3FB9-4825-B44C-74205CE189D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3207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A01B94E-53F0-4C1C-8C0D-57B015B7A6AC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EE0815A-694C-4CAE-92CC-7D0F833FD3A5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946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00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958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611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076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713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4022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3712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030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0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8654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0815A-694C-4CAE-92CC-7D0F833FD3A5}" type="slidenum">
              <a:rPr lang="fr-CA" smtClean="0"/>
              <a:pPr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8921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481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7782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4147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560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390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1594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655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556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2286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7686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385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EC407-A0ED-49F3-9E33-E3B53F6F4F34}" type="datetimeFigureOut">
              <a:rPr lang="fr-CA" smtClean="0"/>
              <a:pPr/>
              <a:t>16-05-17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2E455-582B-42A2-A520-EA5C3AFAD52A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30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427734"/>
            <a:ext cx="6400800" cy="1296144"/>
          </a:xfrm>
        </p:spPr>
        <p:txBody>
          <a:bodyPr>
            <a:noAutofit/>
          </a:bodyPr>
          <a:lstStyle/>
          <a:p>
            <a:endParaRPr lang="fr-CA" sz="4400" dirty="0" smtClean="0"/>
          </a:p>
          <a:p>
            <a:r>
              <a:rPr lang="fr-CA" sz="4400" b="1" dirty="0" smtClean="0">
                <a:solidFill>
                  <a:schemeClr val="tx1"/>
                </a:solidFill>
              </a:rPr>
              <a:t>ACCLR – CCMM - 2017</a:t>
            </a:r>
            <a:endParaRPr lang="fr-CA" sz="4400" b="1" dirty="0" smtClean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8871"/>
            <a:ext cx="4064568" cy="650429"/>
          </a:xfrm>
          <a:prstGeom prst="rect">
            <a:avLst/>
          </a:prstGeom>
        </p:spPr>
      </p:pic>
      <p:pic>
        <p:nvPicPr>
          <p:cNvPr id="4" name="Picture 2" descr="C:\Users\lafrancs\Pictures\Logos\Constructo-horizontal (4) - C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68871"/>
            <a:ext cx="3024336" cy="7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99542"/>
            <a:ext cx="9144000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sdfsadfa</a:t>
            </a:r>
            <a:endParaRPr lang="fr-CA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864096"/>
            <a:ext cx="8568952" cy="3723877"/>
          </a:xfrm>
        </p:spPr>
        <p:txBody>
          <a:bodyPr>
            <a:normAutofit/>
          </a:bodyPr>
          <a:lstStyle/>
          <a:p>
            <a:pPr lvl="1"/>
            <a:endParaRPr lang="fr-CA" sz="1400" dirty="0"/>
          </a:p>
          <a:p>
            <a:pPr marL="457200" lvl="1" indent="0">
              <a:buNone/>
            </a:pPr>
            <a:r>
              <a:rPr lang="fr-CA" sz="2000" b="1" dirty="0" smtClean="0"/>
              <a:t>La Recherche 360 va plus loin que les outils de base en recherchant jusque dans les documents.</a:t>
            </a:r>
          </a:p>
          <a:p>
            <a:pPr marL="457200" lvl="1" indent="0">
              <a:buNone/>
            </a:pPr>
            <a:endParaRPr lang="fr-CA" sz="800" dirty="0"/>
          </a:p>
          <a:p>
            <a:pPr marL="457200" lvl="1" indent="0">
              <a:buNone/>
            </a:pPr>
            <a:r>
              <a:rPr lang="fr-CA" sz="1400" dirty="0" smtClean="0"/>
              <a:t>Vous permet de trouver efficacement des mots-clés dans les plans et les devis, tels que des marques, des matériaux, des normes, des certifications…</a:t>
            </a:r>
          </a:p>
          <a:p>
            <a:pPr marL="457200" lvl="1" indent="0">
              <a:buNone/>
            </a:pPr>
            <a:endParaRPr lang="fr-CA" sz="1400" dirty="0"/>
          </a:p>
          <a:p>
            <a:pPr marL="457200" lvl="1" indent="0">
              <a:buNone/>
            </a:pPr>
            <a:endParaRPr lang="fr-CA" sz="1400" dirty="0" smtClean="0"/>
          </a:p>
          <a:p>
            <a:pPr lvl="6">
              <a:buFontTx/>
              <a:buChar char="-"/>
            </a:pPr>
            <a:endParaRPr lang="fr-CA" sz="600" dirty="0" smtClean="0"/>
          </a:p>
          <a:p>
            <a:pPr marL="457200" lvl="1" indent="0">
              <a:buNone/>
            </a:pPr>
            <a:endParaRPr lang="fr-CA" sz="1400" dirty="0" smtClean="0"/>
          </a:p>
          <a:p>
            <a:pPr marL="457200" lvl="1" indent="0">
              <a:buNone/>
            </a:pPr>
            <a:endParaRPr lang="fr-CA" sz="1400" dirty="0" smtClean="0"/>
          </a:p>
          <a:p>
            <a:pPr lvl="1">
              <a:buFontTx/>
              <a:buChar char="-"/>
            </a:pPr>
            <a:endParaRPr lang="fr-CA" sz="1400" dirty="0" smtClean="0"/>
          </a:p>
          <a:p>
            <a:pPr marL="457200" lvl="1" indent="0">
              <a:buNone/>
            </a:pPr>
            <a:endParaRPr lang="fr-CA" sz="1400" dirty="0" smtClean="0"/>
          </a:p>
          <a:p>
            <a:pPr marL="457200" lvl="1" indent="0">
              <a:buNone/>
            </a:pPr>
            <a:endParaRPr lang="fr-CA" sz="1400" dirty="0" smtClean="0"/>
          </a:p>
          <a:p>
            <a:pPr marL="457200" lvl="1" indent="0">
              <a:buNone/>
            </a:pPr>
            <a:endParaRPr lang="fr-CA" sz="1400" dirty="0"/>
          </a:p>
          <a:p>
            <a:pPr marL="457200" lvl="1" indent="0">
              <a:buNone/>
            </a:pPr>
            <a:endParaRPr lang="fr-CA" sz="1400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Recherche 360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0228" y="2873533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712714"/>
            <a:ext cx="7704857" cy="40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99542"/>
            <a:ext cx="9144000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 err="1" smtClean="0"/>
              <a:t>sdfsadfa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solidFill>
            <a:srgbClr val="E3AA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Constructo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7945" y="1688654"/>
            <a:ext cx="4248472" cy="2246769"/>
          </a:xfrm>
          <a:prstGeom prst="rect">
            <a:avLst/>
          </a:prstGeom>
          <a:noFill/>
          <a:ln w="190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/>
          <p:cNvSpPr txBox="1"/>
          <p:nvPr/>
        </p:nvSpPr>
        <p:spPr>
          <a:xfrm>
            <a:off x="565423" y="1092395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smtClean="0"/>
              <a:t>Sur </a:t>
            </a:r>
            <a:r>
              <a:rPr lang="en-CA" sz="2000" b="1" dirty="0" err="1" smtClean="0"/>
              <a:t>mesure</a:t>
            </a:r>
            <a:r>
              <a:rPr lang="en-CA" sz="2000" b="1" dirty="0" smtClean="0"/>
              <a:t> pour </a:t>
            </a:r>
            <a:r>
              <a:rPr lang="en-CA" sz="2000" b="1" dirty="0" err="1" smtClean="0"/>
              <a:t>l’industrie</a:t>
            </a:r>
            <a:r>
              <a:rPr lang="en-CA" sz="2000" b="1" dirty="0" smtClean="0"/>
              <a:t> de la construction</a:t>
            </a:r>
            <a:endParaRPr lang="en-CA" sz="2000" b="1" dirty="0"/>
          </a:p>
          <a:p>
            <a:endParaRPr lang="fr-CA" sz="20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1688654"/>
            <a:ext cx="37444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68 </a:t>
            </a:r>
            <a:r>
              <a:rPr lang="fr-CA" sz="1400" dirty="0"/>
              <a:t>catégories adaptées à l’industrie de la </a:t>
            </a:r>
            <a:r>
              <a:rPr lang="fr-CA" sz="1400" dirty="0" smtClean="0"/>
              <a:t>construction</a:t>
            </a:r>
            <a:endParaRPr lang="fr-CA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Accès </a:t>
            </a:r>
            <a:r>
              <a:rPr lang="fr-CA" sz="1400" dirty="0"/>
              <a:t>aux avant-projets publics et privés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Accès rapide aux résultats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Inclut </a:t>
            </a:r>
            <a:r>
              <a:rPr lang="fr-CA" sz="1400" dirty="0"/>
              <a:t>les services du </a:t>
            </a:r>
            <a:r>
              <a:rPr lang="fr-CA" sz="1400" dirty="0" smtClean="0"/>
              <a:t>SEAO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Inclut les avis du fédéral, en construction, au Québec</a:t>
            </a:r>
            <a:endParaRPr lang="fr-CA" sz="14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6156176" y="2751770"/>
            <a:ext cx="1584176" cy="25202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6732240" y="3003798"/>
            <a:ext cx="1152128" cy="679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36" y="1800281"/>
            <a:ext cx="3979479" cy="199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lafrancs\Pictures\Logos\Constructo-horizontal (4) - C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4904"/>
            <a:ext cx="2512492" cy="6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Rectangle 4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L’</a:t>
            </a:r>
            <a:r>
              <a:rPr lang="fr-CA" sz="4000" b="1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Aviseur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9304" y="1957292"/>
            <a:ext cx="2796552" cy="954107"/>
          </a:xfrm>
          <a:prstGeom prst="rect">
            <a:avLst/>
          </a:prstGeom>
          <a:noFill/>
          <a:ln>
            <a:noFill/>
          </a:ln>
        </p:spPr>
        <p:txBody>
          <a:bodyPr wrap="square" numCol="2" rtlCol="0">
            <a:spAutoFit/>
          </a:bodyPr>
          <a:lstStyle/>
          <a:p>
            <a:r>
              <a:rPr lang="fr-CA" sz="1400" b="1" dirty="0" smtClean="0"/>
              <a:t>Transmis par : </a:t>
            </a:r>
            <a:endParaRPr lang="fr-CA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fr-CA" sz="1400" dirty="0" smtClean="0"/>
              <a:t>Courriel </a:t>
            </a:r>
            <a:endParaRPr lang="fr-CA" sz="1400" dirty="0">
              <a:solidFill>
                <a:srgbClr val="0091C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1400" dirty="0" smtClean="0"/>
              <a:t>Mobile </a:t>
            </a:r>
            <a:endParaRPr lang="fr-CA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fr-CA" sz="1400" dirty="0" smtClean="0"/>
              <a:t>Télécopieur</a:t>
            </a:r>
            <a:endParaRPr lang="fr-CA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21" y="987573"/>
            <a:ext cx="3035041" cy="67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2221" y="1499976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 dirty="0" smtClean="0"/>
              <a:t>Le service d’alertes personnalisé</a:t>
            </a:r>
            <a:endParaRPr lang="fr-CA" sz="1400" dirty="0" smtClean="0"/>
          </a:p>
        </p:txBody>
      </p:sp>
      <p:pic>
        <p:nvPicPr>
          <p:cNvPr id="12" name="Picture 2" descr="C:\Users\lafrancs\Pictures\Logos\Constructo-horizontal (4) - Cop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4904"/>
            <a:ext cx="2512492" cy="6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401353" y="1957292"/>
            <a:ext cx="20926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/>
              <a:t>Selon vos critères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400" dirty="0"/>
              <a:t>Catégories de travaux </a:t>
            </a:r>
            <a:endParaRPr lang="fr-CA" sz="1400" dirty="0">
              <a:solidFill>
                <a:srgbClr val="0091C4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CA" sz="1400" dirty="0"/>
              <a:t>Régions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CA" sz="1400" dirty="0"/>
              <a:t>Étapes de </a:t>
            </a:r>
            <a:r>
              <a:rPr lang="fr-CA" sz="1400" dirty="0" smtClean="0"/>
              <a:t>projets</a:t>
            </a:r>
            <a:endParaRPr lang="fr-CA" sz="1400" dirty="0"/>
          </a:p>
          <a:p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3131840" y="3363838"/>
            <a:ext cx="40324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Inclut </a:t>
            </a:r>
            <a:r>
              <a:rPr lang="fr-CA" sz="2000" b="1" dirty="0"/>
              <a:t>les service </a:t>
            </a:r>
            <a:r>
              <a:rPr lang="fr-CA" sz="2000" b="1" dirty="0" smtClean="0"/>
              <a:t>du </a:t>
            </a:r>
            <a:r>
              <a:rPr lang="fr-CA" sz="2000" b="1" dirty="0"/>
              <a:t>Constructo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680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Avis du Fédéral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1059582"/>
            <a:ext cx="2232247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200" b="1" dirty="0" smtClean="0"/>
              <a:t>Les avis du Fédéral </a:t>
            </a:r>
            <a:r>
              <a:rPr lang="fr-CA" sz="1200" dirty="0" smtClean="0"/>
              <a:t>sont inclus dans le Constructo pour les avis de </a:t>
            </a:r>
            <a:r>
              <a:rPr lang="fr-CA" sz="1200" u="sng" dirty="0" smtClean="0"/>
              <a:t>construction</a:t>
            </a:r>
            <a:r>
              <a:rPr lang="fr-CA" sz="1200" dirty="0" smtClean="0"/>
              <a:t> au </a:t>
            </a:r>
            <a:r>
              <a:rPr lang="fr-CA" sz="1200" u="sng" dirty="0" smtClean="0"/>
              <a:t>Québec.</a:t>
            </a:r>
            <a:endParaRPr lang="fr-CA" sz="1200" u="sng" dirty="0"/>
          </a:p>
          <a:p>
            <a:pPr marL="171450" indent="-17145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200" dirty="0" smtClean="0"/>
              <a:t> </a:t>
            </a:r>
            <a:r>
              <a:rPr lang="fr-CA" sz="1200" b="1" dirty="0" smtClean="0"/>
              <a:t>Les avis du Fédéral </a:t>
            </a:r>
            <a:r>
              <a:rPr lang="fr-CA" sz="1200" dirty="0" smtClean="0"/>
              <a:t>pour l’</a:t>
            </a:r>
            <a:r>
              <a:rPr lang="fr-CA" sz="1200" u="sng" dirty="0" smtClean="0"/>
              <a:t>approvisionnement</a:t>
            </a:r>
            <a:r>
              <a:rPr lang="fr-CA" sz="1200" dirty="0" smtClean="0"/>
              <a:t> et les </a:t>
            </a:r>
            <a:r>
              <a:rPr lang="fr-CA" sz="1200" u="sng" dirty="0" smtClean="0"/>
              <a:t>services</a:t>
            </a:r>
            <a:r>
              <a:rPr lang="fr-CA" sz="1200" dirty="0" smtClean="0"/>
              <a:t>, pour l’ensemble du </a:t>
            </a:r>
            <a:r>
              <a:rPr lang="fr-CA" sz="1200" u="sng" dirty="0" smtClean="0"/>
              <a:t>Canada</a:t>
            </a:r>
            <a:r>
              <a:rPr lang="fr-CA" sz="1200" dirty="0" smtClean="0"/>
              <a:t>, sont accessibles par abonnement.</a:t>
            </a:r>
            <a:endParaRPr lang="fr-CA" sz="1200" dirty="0"/>
          </a:p>
          <a:p>
            <a:pPr marL="171450" indent="-17145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200" dirty="0" smtClean="0"/>
              <a:t>Un seul site pour l’ensemble du Québec</a:t>
            </a:r>
          </a:p>
          <a:p>
            <a:pPr marL="171450" indent="-17145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200" dirty="0" smtClean="0"/>
              <a:t>Catégorisés par des experts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77367"/>
            <a:ext cx="5256584" cy="314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Outils de recherche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9582"/>
            <a:ext cx="4197647" cy="319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2581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270994"/>
          </a:xfrm>
        </p:spPr>
        <p:txBody>
          <a:bodyPr numCol="2">
            <a:normAutofit/>
          </a:bodyPr>
          <a:lstStyle/>
          <a:p>
            <a:pPr lvl="2"/>
            <a:endParaRPr lang="fr-CA" sz="1900" dirty="0" smtClean="0"/>
          </a:p>
          <a:p>
            <a:pPr marL="914400" lvl="2" indent="0">
              <a:buNone/>
            </a:pPr>
            <a:endParaRPr lang="fr-CA" sz="1900" dirty="0" smtClean="0"/>
          </a:p>
          <a:p>
            <a:pPr marL="914400" lvl="2" indent="0">
              <a:buNone/>
            </a:pPr>
            <a:r>
              <a:rPr lang="fr-CA" sz="2000" dirty="0" smtClean="0"/>
              <a:t>				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L’affichage sur SEAO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2717"/>
            <a:ext cx="6768752" cy="199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L’affichage sur SEAO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9942"/>
            <a:ext cx="2772069" cy="443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521483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L’affichage sur SEAO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6336704" cy="296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Portail Constructo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90971"/>
            <a:ext cx="4477836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23528" y="1279119"/>
            <a:ext cx="244827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400" dirty="0" smtClean="0"/>
              <a:t>Nouvelles </a:t>
            </a:r>
            <a:r>
              <a:rPr lang="fr-CA" sz="1400" dirty="0"/>
              <a:t>et activités de l’industrie de la </a:t>
            </a:r>
            <a:r>
              <a:rPr lang="fr-CA" sz="1400" dirty="0" smtClean="0"/>
              <a:t>construction</a:t>
            </a:r>
          </a:p>
          <a:p>
            <a:pPr>
              <a:lnSpc>
                <a:spcPts val="1920"/>
              </a:lnSpc>
              <a:spcBef>
                <a:spcPts val="0"/>
              </a:spcBef>
            </a:pPr>
            <a:endParaRPr lang="fr-CA" sz="1400" dirty="0"/>
          </a:p>
          <a:p>
            <a:pPr marL="285750" indent="-28575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400" dirty="0" smtClean="0"/>
              <a:t>Événements </a:t>
            </a:r>
            <a:r>
              <a:rPr lang="fr-CA" sz="1400" dirty="0"/>
              <a:t>et formations </a:t>
            </a:r>
            <a:r>
              <a:rPr lang="fr-CA" sz="1400" dirty="0" smtClean="0"/>
              <a:t>au Québec </a:t>
            </a:r>
            <a:r>
              <a:rPr lang="fr-CA" sz="1400" dirty="0"/>
              <a:t>et à l’international </a:t>
            </a:r>
            <a:endParaRPr lang="fr-CA" sz="1400" dirty="0" smtClean="0"/>
          </a:p>
          <a:p>
            <a:pPr>
              <a:lnSpc>
                <a:spcPts val="1920"/>
              </a:lnSpc>
              <a:spcBef>
                <a:spcPts val="0"/>
              </a:spcBef>
            </a:pPr>
            <a:endParaRPr lang="fr-CA" sz="1400" dirty="0"/>
          </a:p>
          <a:p>
            <a:pPr marL="285750" indent="-28575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400" dirty="0" smtClean="0"/>
              <a:t>Offres d’emploi</a:t>
            </a:r>
          </a:p>
          <a:p>
            <a:pPr>
              <a:lnSpc>
                <a:spcPts val="1920"/>
              </a:lnSpc>
              <a:spcBef>
                <a:spcPts val="0"/>
              </a:spcBef>
            </a:pPr>
            <a:endParaRPr lang="fr-CA" sz="1400" dirty="0"/>
          </a:p>
          <a:p>
            <a:pPr marL="285750" indent="-285750">
              <a:lnSpc>
                <a:spcPts val="192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400" dirty="0" smtClean="0"/>
              <a:t>Chroniques </a:t>
            </a:r>
            <a:r>
              <a:rPr lang="fr-CA" sz="1400" dirty="0"/>
              <a:t>spécialisées et espace blogues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23906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Voir Vert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7544" y="1491630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Le </a:t>
            </a:r>
            <a:r>
              <a:rPr lang="fr-CA" sz="1400" dirty="0"/>
              <a:t>magazine et le portail du bâtiment durable au </a:t>
            </a:r>
            <a:r>
              <a:rPr lang="fr-CA" sz="1400" dirty="0" smtClean="0"/>
              <a:t>Québec</a:t>
            </a:r>
          </a:p>
          <a:p>
            <a:endParaRPr lang="fr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Étude </a:t>
            </a:r>
            <a:r>
              <a:rPr lang="fr-CA" sz="1400" dirty="0"/>
              <a:t>de cas, nouvelles, innovation et </a:t>
            </a:r>
            <a:r>
              <a:rPr lang="fr-CA" sz="1400" dirty="0" smtClean="0"/>
              <a:t>dossiers</a:t>
            </a:r>
          </a:p>
          <a:p>
            <a:endParaRPr lang="fr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Événements </a:t>
            </a:r>
            <a:r>
              <a:rPr lang="fr-CA" sz="1400" dirty="0"/>
              <a:t>et </a:t>
            </a:r>
            <a:r>
              <a:rPr lang="fr-CA" sz="1400" dirty="0" smtClean="0"/>
              <a:t>formations</a:t>
            </a:r>
          </a:p>
          <a:p>
            <a:endParaRPr lang="fr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Microsite </a:t>
            </a:r>
            <a:r>
              <a:rPr lang="fr-CA" sz="1400" dirty="0"/>
              <a:t>Projets </a:t>
            </a:r>
            <a:r>
              <a:rPr lang="fr-CA" sz="1400" dirty="0" smtClean="0"/>
              <a:t>Verts</a:t>
            </a:r>
          </a:p>
          <a:p>
            <a:r>
              <a:rPr lang="fr-CA" sz="1400" dirty="0" smtClean="0"/>
              <a:t> </a:t>
            </a:r>
            <a:endParaRPr lang="fr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400" dirty="0" smtClean="0"/>
              <a:t>Répertoire </a:t>
            </a:r>
            <a:r>
              <a:rPr lang="fr-CA" sz="1400" dirty="0"/>
              <a:t>de tous les acteurs du bâtiment durable au </a:t>
            </a:r>
            <a:r>
              <a:rPr lang="fr-CA" sz="1400" dirty="0" smtClean="0"/>
              <a:t>Québec</a:t>
            </a:r>
            <a:endParaRPr lang="fr-CA" sz="1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4810"/>
            <a:ext cx="4798174" cy="324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7541" y="771550"/>
            <a:ext cx="9144000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15566"/>
            <a:ext cx="8229600" cy="32403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fr-CA" sz="1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fr-CA" sz="2000" b="1" dirty="0" smtClean="0"/>
              <a:t>Le SEAO de base</a:t>
            </a:r>
          </a:p>
          <a:p>
            <a:pPr marL="0" indent="0">
              <a:spcBef>
                <a:spcPts val="0"/>
              </a:spcBef>
              <a:buNone/>
            </a:pPr>
            <a:endParaRPr lang="fr-CA" sz="1100" b="1" dirty="0" smtClean="0"/>
          </a:p>
          <a:p>
            <a:pPr>
              <a:spcBef>
                <a:spcPts val="0"/>
              </a:spcBef>
            </a:pPr>
            <a:r>
              <a:rPr lang="fr-CA" sz="1400" dirty="0" smtClean="0"/>
              <a:t>En quelques chiffres</a:t>
            </a:r>
          </a:p>
          <a:p>
            <a:pPr>
              <a:spcBef>
                <a:spcPts val="0"/>
              </a:spcBef>
            </a:pPr>
            <a:r>
              <a:rPr lang="fr-CA" sz="1400" dirty="0" smtClean="0"/>
              <a:t>Ses utilisateurs</a:t>
            </a:r>
          </a:p>
          <a:p>
            <a:pPr>
              <a:spcBef>
                <a:spcPts val="0"/>
              </a:spcBef>
            </a:pPr>
            <a:r>
              <a:rPr lang="fr-CA" sz="1400" dirty="0" smtClean="0"/>
              <a:t>Les types de publications </a:t>
            </a:r>
          </a:p>
          <a:p>
            <a:pPr>
              <a:spcBef>
                <a:spcPts val="0"/>
              </a:spcBef>
            </a:pPr>
            <a:r>
              <a:rPr lang="en-CA" sz="1400" dirty="0" smtClean="0"/>
              <a:t>La catégorisation et la classification</a:t>
            </a:r>
          </a:p>
          <a:p>
            <a:pPr>
              <a:spcBef>
                <a:spcPts val="0"/>
              </a:spcBef>
            </a:pPr>
            <a:r>
              <a:rPr lang="en-CA" sz="1400" dirty="0" smtClean="0"/>
              <a:t>Les documents et addenda</a:t>
            </a:r>
          </a:p>
          <a:p>
            <a:pPr>
              <a:spcBef>
                <a:spcPts val="0"/>
              </a:spcBef>
            </a:pPr>
            <a:r>
              <a:rPr lang="fr-CA" sz="1400" dirty="0" smtClean="0"/>
              <a:t>Le jumelage</a:t>
            </a:r>
            <a:endParaRPr lang="fr-CA" sz="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Sommaire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788024" y="1150887"/>
            <a:ext cx="331236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fr-CA" sz="2000" b="1" dirty="0"/>
              <a:t>Les produits </a:t>
            </a:r>
            <a:r>
              <a:rPr lang="fr-CA" sz="2000" b="1" dirty="0" smtClean="0"/>
              <a:t>spécialisés</a:t>
            </a:r>
          </a:p>
          <a:p>
            <a:pPr marL="0" lvl="1" indent="0">
              <a:spcBef>
                <a:spcPts val="0"/>
              </a:spcBef>
              <a:buNone/>
            </a:pPr>
            <a:endParaRPr lang="fr-CA" sz="1100" b="1" dirty="0" smtClean="0"/>
          </a:p>
          <a:p>
            <a:pPr marL="0" lvl="1" indent="0">
              <a:spcBef>
                <a:spcPts val="0"/>
              </a:spcBef>
              <a:buNone/>
            </a:pPr>
            <a:endParaRPr lang="fr-CA" sz="1100" b="1" dirty="0"/>
          </a:p>
          <a:p>
            <a:pPr marL="0" lvl="1" indent="0">
              <a:spcBef>
                <a:spcPts val="0"/>
              </a:spcBef>
              <a:buNone/>
            </a:pPr>
            <a:endParaRPr lang="fr-CA" sz="1100" b="1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rgbClr val="FF3300"/>
                </a:solidFill>
              </a:rPr>
              <a:t>Avis </a:t>
            </a:r>
            <a:r>
              <a:rPr lang="fr-CA" sz="1400" dirty="0">
                <a:solidFill>
                  <a:srgbClr val="FF3300"/>
                </a:solidFill>
              </a:rPr>
              <a:t>du </a:t>
            </a:r>
            <a:r>
              <a:rPr lang="fr-CA" sz="1400" dirty="0" smtClean="0">
                <a:solidFill>
                  <a:srgbClr val="FF3300"/>
                </a:solidFill>
              </a:rPr>
              <a:t>Fédéral</a:t>
            </a:r>
            <a:endParaRPr lang="fr-CA" sz="800" dirty="0" smtClean="0">
              <a:solidFill>
                <a:srgbClr val="FF3300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</a:rPr>
              <a:t>Le </a:t>
            </a:r>
            <a:r>
              <a:rPr lang="fr-CA" sz="1400" dirty="0" err="1" smtClean="0">
                <a:solidFill>
                  <a:schemeClr val="accent6">
                    <a:lumMod val="75000"/>
                  </a:schemeClr>
                </a:solidFill>
              </a:rPr>
              <a:t>Constructo</a:t>
            </a:r>
            <a:endParaRPr lang="fr-CA" sz="1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</a:rPr>
              <a:t>L’</a:t>
            </a:r>
            <a:r>
              <a:rPr lang="fr-CA" sz="1400" dirty="0" err="1" smtClean="0">
                <a:solidFill>
                  <a:schemeClr val="accent6">
                    <a:lumMod val="75000"/>
                  </a:schemeClr>
                </a:solidFill>
              </a:rPr>
              <a:t>Aviseur</a:t>
            </a:r>
            <a:endParaRPr lang="fr-CA" sz="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bg1">
                    <a:lumMod val="50000"/>
                  </a:schemeClr>
                </a:solidFill>
              </a:rPr>
              <a:t>La recherche </a:t>
            </a:r>
            <a:r>
              <a:rPr lang="fr-CA" sz="1400" dirty="0" smtClean="0">
                <a:solidFill>
                  <a:schemeClr val="bg1">
                    <a:lumMod val="50000"/>
                  </a:schemeClr>
                </a:solidFill>
              </a:rPr>
              <a:t>360 / jumelage Express</a:t>
            </a:r>
          </a:p>
          <a:p>
            <a:pPr>
              <a:spcBef>
                <a:spcPts val="0"/>
              </a:spcBef>
            </a:pPr>
            <a:endParaRPr lang="fr-CA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78240"/>
            <a:ext cx="5313110" cy="287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82419" y="1203597"/>
            <a:ext cx="5310835" cy="2893523"/>
          </a:xfrm>
          <a:prstGeom prst="rect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solidFill>
            <a:srgbClr val="2E7BB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Espace Data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5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541" y="663348"/>
            <a:ext cx="9144000" cy="42119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2880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CA" sz="2000" dirty="0" smtClean="0"/>
          </a:p>
          <a:p>
            <a:pPr marL="0" indent="0" algn="ctr">
              <a:buNone/>
            </a:pPr>
            <a:r>
              <a:rPr lang="fr-CA" sz="4000" b="1" dirty="0" smtClean="0"/>
              <a:t>Merci à tous!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Nous évoluons avec vous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  <p:pic>
        <p:nvPicPr>
          <p:cNvPr id="6" name="Picture 2" descr="C:\Users\lafrancs\Pictures\Logos\Constructo-horizontal (4) - Cop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84904"/>
            <a:ext cx="2512492" cy="61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541" y="771550"/>
            <a:ext cx="9144000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3529"/>
            <a:ext cx="8229600" cy="3668211"/>
          </a:xfrm>
        </p:spPr>
        <p:txBody>
          <a:bodyPr>
            <a:noAutofit/>
          </a:bodyPr>
          <a:lstStyle/>
          <a:p>
            <a:endParaRPr lang="fr-CA" sz="1400" dirty="0" smtClean="0"/>
          </a:p>
          <a:p>
            <a:r>
              <a:rPr lang="fr-CA" sz="1400" dirty="0" smtClean="0"/>
              <a:t>SEAO, le site </a:t>
            </a:r>
            <a:r>
              <a:rPr lang="fr-CA" sz="1400" b="1" dirty="0" smtClean="0"/>
              <a:t>officiel du gouvernement du </a:t>
            </a:r>
            <a:r>
              <a:rPr lang="fr-CA" sz="1400" b="1" dirty="0"/>
              <a:t>Québec </a:t>
            </a:r>
            <a:r>
              <a:rPr lang="fr-CA" sz="1400" dirty="0"/>
              <a:t>pour la publication des avis des marchés </a:t>
            </a:r>
            <a:r>
              <a:rPr lang="fr-CA" sz="1400" dirty="0" smtClean="0"/>
              <a:t>publics, tant pour l’</a:t>
            </a:r>
            <a:r>
              <a:rPr lang="fr-CA" sz="1400" b="1" dirty="0" smtClean="0"/>
              <a:t>approvisionnement</a:t>
            </a:r>
            <a:r>
              <a:rPr lang="fr-CA" sz="1400" dirty="0"/>
              <a:t> </a:t>
            </a:r>
            <a:r>
              <a:rPr lang="fr-CA" sz="1400" dirty="0" smtClean="0"/>
              <a:t>que les </a:t>
            </a:r>
            <a:r>
              <a:rPr lang="fr-CA" sz="1400" b="1" dirty="0" smtClean="0"/>
              <a:t>services</a:t>
            </a:r>
            <a:r>
              <a:rPr lang="fr-CA" sz="1400" dirty="0" smtClean="0"/>
              <a:t> et la </a:t>
            </a:r>
            <a:r>
              <a:rPr lang="fr-CA" sz="1400" b="1" dirty="0" smtClean="0"/>
              <a:t>construction</a:t>
            </a:r>
            <a:r>
              <a:rPr lang="fr-CA" sz="1400" dirty="0" smtClean="0"/>
              <a:t>. De la publication de l’offre à l’octroi du contrat, incluant la valeur finale en fin de contrat. </a:t>
            </a:r>
          </a:p>
          <a:p>
            <a:pPr marL="0" indent="0">
              <a:buNone/>
            </a:pPr>
            <a:endParaRPr lang="fr-CA" sz="800" dirty="0"/>
          </a:p>
          <a:p>
            <a:pPr marL="0" indent="0">
              <a:buNone/>
            </a:pPr>
            <a:r>
              <a:rPr lang="fr-CA" sz="2000" b="1" dirty="0" smtClean="0"/>
              <a:t>SEAO, la dernière année:</a:t>
            </a:r>
          </a:p>
          <a:p>
            <a:pPr marL="0" indent="0">
              <a:buNone/>
            </a:pPr>
            <a:endParaRPr lang="fr-CA" sz="800" b="1" dirty="0" smtClean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CA" sz="1400" dirty="0"/>
              <a:t>Plus de </a:t>
            </a:r>
            <a:r>
              <a:rPr lang="fr-CA" sz="1400" dirty="0" smtClean="0"/>
              <a:t>17 300 avis </a:t>
            </a:r>
            <a:r>
              <a:rPr lang="fr-CA" sz="1400" dirty="0"/>
              <a:t>d’appel d’offres publics </a:t>
            </a:r>
            <a:r>
              <a:rPr lang="fr-CA" sz="1400" dirty="0" smtClean="0"/>
              <a:t>mis </a:t>
            </a:r>
            <a:r>
              <a:rPr lang="fr-CA" sz="1400" dirty="0"/>
              <a:t>en </a:t>
            </a:r>
            <a:r>
              <a:rPr lang="fr-CA" sz="1400" dirty="0" smtClean="0"/>
              <a:t>ligne:</a:t>
            </a:r>
          </a:p>
          <a:p>
            <a:pPr lvl="2"/>
            <a:r>
              <a:rPr lang="fr-CA" sz="1400" dirty="0" smtClean="0"/>
              <a:t>4 094 </a:t>
            </a:r>
            <a:r>
              <a:rPr lang="fr-CA" sz="1400" dirty="0"/>
              <a:t>en approvisionnement</a:t>
            </a:r>
          </a:p>
          <a:p>
            <a:pPr lvl="2"/>
            <a:r>
              <a:rPr lang="fr-CA" sz="1400" dirty="0" smtClean="0"/>
              <a:t>5 250 </a:t>
            </a:r>
            <a:r>
              <a:rPr lang="fr-CA" sz="1400" dirty="0"/>
              <a:t>en </a:t>
            </a:r>
            <a:r>
              <a:rPr lang="fr-CA" sz="1400" dirty="0" smtClean="0"/>
              <a:t>services techniques </a:t>
            </a:r>
            <a:r>
              <a:rPr lang="fr-CA" sz="1400" dirty="0"/>
              <a:t>ou </a:t>
            </a:r>
            <a:r>
              <a:rPr lang="fr-CA" sz="1400" dirty="0" smtClean="0"/>
              <a:t>professionnels</a:t>
            </a:r>
            <a:endParaRPr lang="fr-CA" sz="1400" dirty="0"/>
          </a:p>
          <a:p>
            <a:pPr lvl="2"/>
            <a:r>
              <a:rPr lang="fr-CA" sz="1400" dirty="0"/>
              <a:t>7 </a:t>
            </a:r>
            <a:r>
              <a:rPr lang="fr-CA" sz="1400" dirty="0" smtClean="0"/>
              <a:t>622 </a:t>
            </a:r>
            <a:r>
              <a:rPr lang="fr-CA" sz="1400" dirty="0"/>
              <a:t>en travaux de </a:t>
            </a:r>
            <a:r>
              <a:rPr lang="fr-CA" sz="1400" dirty="0" smtClean="0"/>
              <a:t>construction</a:t>
            </a:r>
            <a:endParaRPr lang="fr-CA" sz="1400" dirty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CA" sz="1400" dirty="0" smtClean="0"/>
              <a:t>6 954 contrats </a:t>
            </a:r>
            <a:r>
              <a:rPr lang="fr-CA" sz="1400" dirty="0"/>
              <a:t>suite à  un appel d’offres sur </a:t>
            </a:r>
            <a:r>
              <a:rPr lang="fr-CA" sz="1400" dirty="0" smtClean="0"/>
              <a:t>invitation </a:t>
            </a:r>
            <a:r>
              <a:rPr lang="fr-CA" sz="1400" dirty="0"/>
              <a:t>y ont été publiés.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CA" sz="1400" dirty="0" smtClean="0"/>
              <a:t>Plus </a:t>
            </a:r>
            <a:r>
              <a:rPr lang="fr-CA" sz="1400" dirty="0"/>
              <a:t>de </a:t>
            </a:r>
            <a:r>
              <a:rPr lang="fr-CA" sz="1400" dirty="0" smtClean="0"/>
              <a:t>5 000 </a:t>
            </a:r>
            <a:r>
              <a:rPr lang="fr-CA" sz="1400" dirty="0"/>
              <a:t>000 </a:t>
            </a:r>
            <a:r>
              <a:rPr lang="fr-CA" sz="1400" dirty="0" smtClean="0"/>
              <a:t>de visites annuellement</a:t>
            </a:r>
          </a:p>
          <a:p>
            <a:pPr marL="457200" lvl="1" indent="0">
              <a:spcBef>
                <a:spcPts val="0"/>
              </a:spcBef>
              <a:buNone/>
            </a:pPr>
            <a:endParaRPr lang="fr-CA" sz="14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fr-CA" sz="1400" dirty="0" smtClean="0"/>
          </a:p>
          <a:p>
            <a:pPr marL="0" lvl="0" indent="0">
              <a:buNone/>
            </a:pPr>
            <a:endParaRPr lang="fr-CA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 SEAO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7541" y="771550"/>
            <a:ext cx="9144000" cy="4104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3529"/>
            <a:ext cx="8229600" cy="3668211"/>
          </a:xfrm>
        </p:spPr>
        <p:txBody>
          <a:bodyPr>
            <a:no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fr-CA" sz="14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fr-CA" sz="14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fr-CA" sz="2000" b="1" dirty="0"/>
              <a:t>C’est </a:t>
            </a:r>
            <a:r>
              <a:rPr lang="fr-CA" sz="2000" b="1" dirty="0" smtClean="0"/>
              <a:t>aussi :</a:t>
            </a:r>
          </a:p>
          <a:p>
            <a:pPr marL="457200" lvl="1" indent="0">
              <a:spcBef>
                <a:spcPts val="0"/>
              </a:spcBef>
              <a:buNone/>
            </a:pPr>
            <a:endParaRPr lang="fr-CA" sz="1800" dirty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CA" sz="1600" dirty="0" smtClean="0"/>
              <a:t>24 135 </a:t>
            </a:r>
            <a:r>
              <a:rPr lang="fr-CA" sz="1600" dirty="0"/>
              <a:t>avis publiés par les autres provinces </a:t>
            </a:r>
            <a:endParaRPr lang="fr-CA" sz="1600" dirty="0" smtClean="0"/>
          </a:p>
          <a:p>
            <a:pPr marL="457200" lvl="1" indent="0">
              <a:spcBef>
                <a:spcPts val="0"/>
              </a:spcBef>
              <a:buNone/>
            </a:pPr>
            <a:endParaRPr lang="fr-CA" sz="800" dirty="0"/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CA" sz="1600" dirty="0" smtClean="0">
                <a:solidFill>
                  <a:srgbClr val="FF0000"/>
                </a:solidFill>
              </a:rPr>
              <a:t>7 421 </a:t>
            </a:r>
            <a:r>
              <a:rPr lang="fr-CA" sz="1600" dirty="0">
                <a:solidFill>
                  <a:srgbClr val="FF0000"/>
                </a:solidFill>
              </a:rPr>
              <a:t>avis </a:t>
            </a:r>
            <a:r>
              <a:rPr lang="fr-CA" sz="1600" dirty="0" smtClean="0">
                <a:solidFill>
                  <a:srgbClr val="FF0000"/>
                </a:solidFill>
              </a:rPr>
              <a:t>publiés par le gouvernement Fédéral et </a:t>
            </a:r>
            <a:r>
              <a:rPr lang="fr-CA" sz="1600" dirty="0">
                <a:solidFill>
                  <a:srgbClr val="FF0000"/>
                </a:solidFill>
              </a:rPr>
              <a:t>d</a:t>
            </a:r>
            <a:r>
              <a:rPr lang="fr-CA" sz="1600" dirty="0" smtClean="0">
                <a:solidFill>
                  <a:srgbClr val="FF0000"/>
                </a:solidFill>
              </a:rPr>
              <a:t>es sociétés de la couronne </a:t>
            </a:r>
            <a:r>
              <a:rPr lang="fr-CA" sz="1600" dirty="0" smtClean="0">
                <a:solidFill>
                  <a:schemeClr val="accent6">
                    <a:lumMod val="75000"/>
                  </a:schemeClr>
                </a:solidFill>
              </a:rPr>
              <a:t>*</a:t>
            </a:r>
            <a:endParaRPr lang="fr-CA" sz="1600" dirty="0" smtClean="0">
              <a:solidFill>
                <a:srgbClr val="FF0000"/>
              </a:solidFill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fr-CA" sz="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fr-CA" sz="1600" dirty="0" smtClean="0">
                <a:solidFill>
                  <a:srgbClr val="E3AA0B"/>
                </a:solidFill>
              </a:rPr>
              <a:t>2 033 avant-projets publics et privés</a:t>
            </a:r>
          </a:p>
          <a:p>
            <a:pPr marL="457200" lvl="1" indent="0">
              <a:spcBef>
                <a:spcPts val="0"/>
              </a:spcBef>
              <a:buNone/>
            </a:pPr>
            <a:endParaRPr lang="fr-CA" sz="1600" dirty="0"/>
          </a:p>
          <a:p>
            <a:pPr marL="0" lvl="0" indent="0">
              <a:buNone/>
            </a:pPr>
            <a:endParaRPr lang="fr-CA" sz="16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-17541" y="0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 SEAO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99542"/>
            <a:ext cx="9144000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53530"/>
            <a:ext cx="8229600" cy="34563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sz="1000" dirty="0" smtClean="0"/>
          </a:p>
          <a:p>
            <a:pPr marL="457200" lvl="1" indent="0">
              <a:buNone/>
            </a:pPr>
            <a:r>
              <a:rPr lang="fr-CA" sz="2000" b="1" dirty="0" smtClean="0"/>
              <a:t>Approvisionnement – Service – Construction </a:t>
            </a:r>
          </a:p>
          <a:p>
            <a:pPr marL="457200" lvl="1" indent="0">
              <a:buNone/>
            </a:pPr>
            <a:endParaRPr lang="fr-CA" sz="1000" dirty="0" smtClean="0"/>
          </a:p>
          <a:p>
            <a:pPr lvl="2"/>
            <a:r>
              <a:rPr lang="fr-CA" sz="1400" b="1" dirty="0" smtClean="0"/>
              <a:t>Ministères et organismes</a:t>
            </a:r>
          </a:p>
          <a:p>
            <a:pPr lvl="2"/>
            <a:r>
              <a:rPr lang="fr-CA" sz="1400" b="1" dirty="0" smtClean="0"/>
              <a:t>Réseau de la santé et des services sociaux</a:t>
            </a:r>
          </a:p>
          <a:p>
            <a:pPr lvl="2"/>
            <a:r>
              <a:rPr lang="fr-CA" sz="1400" b="1" dirty="0" smtClean="0"/>
              <a:t>Réseau de l’éducation</a:t>
            </a:r>
          </a:p>
          <a:p>
            <a:pPr lvl="2"/>
            <a:r>
              <a:rPr lang="fr-CA" sz="1400" b="1" dirty="0" smtClean="0"/>
              <a:t>Municipalités</a:t>
            </a:r>
          </a:p>
          <a:p>
            <a:pPr lvl="2"/>
            <a:r>
              <a:rPr lang="fr-CA" sz="1400" dirty="0" smtClean="0"/>
              <a:t>Sociétés d’État</a:t>
            </a:r>
          </a:p>
          <a:p>
            <a:pPr lvl="2"/>
            <a:r>
              <a:rPr lang="fr-CA" sz="1400" dirty="0" smtClean="0"/>
              <a:t>Autres</a:t>
            </a:r>
          </a:p>
          <a:p>
            <a:pPr lvl="2"/>
            <a:r>
              <a:rPr lang="fr-CA" sz="1400" dirty="0" smtClean="0">
                <a:solidFill>
                  <a:srgbClr val="FF0000"/>
                </a:solidFill>
              </a:rPr>
              <a:t>Gouvernement fédéral et des sociétés de la couronne</a:t>
            </a: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</a:rPr>
              <a:t> *</a:t>
            </a:r>
            <a:endParaRPr lang="fr-CA" sz="1400" dirty="0" smtClean="0">
              <a:solidFill>
                <a:srgbClr val="FF0000"/>
              </a:solidFill>
            </a:endParaRPr>
          </a:p>
          <a:p>
            <a:pPr lvl="2"/>
            <a:r>
              <a:rPr lang="fr-CA" sz="1400" dirty="0" smtClean="0"/>
              <a:t>Les autres provinces</a:t>
            </a:r>
          </a:p>
          <a:p>
            <a:pPr lvl="2"/>
            <a:r>
              <a:rPr lang="fr-CA" sz="1400" dirty="0" smtClean="0">
                <a:solidFill>
                  <a:srgbClr val="E3AA0B"/>
                </a:solidFill>
              </a:rPr>
              <a:t>Privé</a:t>
            </a:r>
          </a:p>
          <a:p>
            <a:pPr marL="914400" lvl="2" indent="0">
              <a:buNone/>
            </a:pPr>
            <a:r>
              <a:rPr lang="fr-CA" sz="1400" b="1" dirty="0" smtClean="0"/>
              <a:t>			</a:t>
            </a:r>
            <a:endParaRPr lang="fr-CA" sz="1000" b="1" u="sng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36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Les utilisateurs qui déposent des opportunités</a:t>
            </a:r>
            <a:endParaRPr lang="fr-CA" sz="36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915566"/>
            <a:ext cx="9144000" cy="3960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275606"/>
            <a:ext cx="5832648" cy="2664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2000" b="1" dirty="0" smtClean="0"/>
              <a:t>Types d’avis</a:t>
            </a:r>
            <a:r>
              <a:rPr lang="fr-CA" sz="2400" b="1" dirty="0" smtClean="0"/>
              <a:t>				</a:t>
            </a:r>
          </a:p>
          <a:p>
            <a:pPr marL="0" indent="0">
              <a:buNone/>
            </a:pPr>
            <a:endParaRPr lang="fr-CA" sz="800" b="1" dirty="0" smtClean="0"/>
          </a:p>
          <a:p>
            <a:pPr lvl="0">
              <a:spcBef>
                <a:spcPts val="0"/>
              </a:spcBef>
            </a:pPr>
            <a:r>
              <a:rPr lang="fr-CA" sz="1500" b="1" dirty="0" smtClean="0"/>
              <a:t>Avis </a:t>
            </a:r>
            <a:r>
              <a:rPr lang="fr-CA" sz="1500" b="1" dirty="0"/>
              <a:t>d’appel d’offres </a:t>
            </a:r>
            <a:r>
              <a:rPr lang="fr-CA" sz="1500" b="1" dirty="0" smtClean="0"/>
              <a:t>public</a:t>
            </a:r>
            <a:endParaRPr lang="fr-CA" sz="1500" dirty="0"/>
          </a:p>
          <a:p>
            <a:pPr lvl="0">
              <a:spcBef>
                <a:spcPts val="0"/>
              </a:spcBef>
            </a:pPr>
            <a:r>
              <a:rPr lang="fr-CA" sz="1500" dirty="0"/>
              <a:t>Avis d’appel d’offres sur </a:t>
            </a:r>
            <a:r>
              <a:rPr lang="fr-CA" sz="1500" dirty="0" smtClean="0"/>
              <a:t>invitation</a:t>
            </a:r>
            <a:endParaRPr lang="fr-CA" sz="1500" dirty="0"/>
          </a:p>
          <a:p>
            <a:pPr lvl="0">
              <a:spcBef>
                <a:spcPts val="0"/>
              </a:spcBef>
            </a:pPr>
            <a:r>
              <a:rPr lang="fr-CA" sz="1500" dirty="0"/>
              <a:t>Avis de </a:t>
            </a:r>
            <a:r>
              <a:rPr lang="fr-CA" sz="1500" dirty="0" smtClean="0"/>
              <a:t>qualification</a:t>
            </a:r>
          </a:p>
          <a:p>
            <a:pPr lvl="0">
              <a:spcBef>
                <a:spcPts val="0"/>
              </a:spcBef>
            </a:pPr>
            <a:r>
              <a:rPr lang="fr-CA" sz="1500" dirty="0" smtClean="0"/>
              <a:t>Avis d’homologation</a:t>
            </a:r>
          </a:p>
          <a:p>
            <a:pPr lvl="0">
              <a:spcBef>
                <a:spcPts val="0"/>
              </a:spcBef>
            </a:pPr>
            <a:r>
              <a:rPr lang="fr-CA" sz="1500" dirty="0" smtClean="0"/>
              <a:t>Avis d’intention</a:t>
            </a:r>
          </a:p>
          <a:p>
            <a:pPr lvl="0">
              <a:spcBef>
                <a:spcPts val="0"/>
              </a:spcBef>
            </a:pPr>
            <a:r>
              <a:rPr lang="fr-CA" sz="1500" dirty="0" smtClean="0">
                <a:solidFill>
                  <a:srgbClr val="E3AA0B"/>
                </a:solidFill>
              </a:rPr>
              <a:t>Avants projets privés et publics</a:t>
            </a:r>
          </a:p>
          <a:p>
            <a:pPr lvl="0">
              <a:spcBef>
                <a:spcPts val="0"/>
              </a:spcBef>
            </a:pPr>
            <a:endParaRPr lang="fr-CA" sz="800" dirty="0" smtClean="0"/>
          </a:p>
          <a:p>
            <a:pPr marL="0" indent="0">
              <a:buNone/>
            </a:pPr>
            <a:endParaRPr lang="fr-CA" sz="1200" b="1" u="sng" dirty="0" smtClean="0"/>
          </a:p>
          <a:p>
            <a:pPr marL="0" indent="0">
              <a:buNone/>
            </a:pPr>
            <a:r>
              <a:rPr lang="fr-CA" sz="1200" b="1" u="sng" dirty="0" smtClean="0"/>
              <a:t>Seuils applicables </a:t>
            </a:r>
            <a:r>
              <a:rPr lang="fr-CA" sz="1200" b="1" dirty="0" smtClean="0"/>
              <a:t>: </a:t>
            </a:r>
            <a:r>
              <a:rPr lang="fr-CA" sz="1200" dirty="0" smtClean="0"/>
              <a:t>http</a:t>
            </a:r>
            <a:r>
              <a:rPr lang="fr-CA" sz="1200" dirty="0"/>
              <a:t>://www.tresor.gouv.qc.ca/faire-affaire-avec-letat/cadre-normatif-de-la-gestion-contractuelle/accords-de-liberalisation/tableaux-synthese/</a:t>
            </a:r>
            <a:endParaRPr lang="fr-CA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Les types de publications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99542"/>
            <a:ext cx="9144000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33009"/>
              </p:ext>
            </p:extLst>
          </p:nvPr>
        </p:nvGraphicFramePr>
        <p:xfrm>
          <a:off x="1259632" y="1347614"/>
          <a:ext cx="6480720" cy="24834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91160"/>
                <a:gridCol w="1712066"/>
                <a:gridCol w="1677494"/>
              </a:tblGrid>
              <a:tr h="460851">
                <a:tc>
                  <a:txBody>
                    <a:bodyPr/>
                    <a:lstStyle/>
                    <a:p>
                      <a:r>
                        <a:rPr lang="fr-CA" dirty="0" smtClean="0"/>
                        <a:t>Nature du contrat</a:t>
                      </a:r>
                      <a:endParaRPr lang="fr-CA" dirty="0"/>
                    </a:p>
                  </a:txBody>
                  <a:tcPr anchor="ctr">
                    <a:solidFill>
                      <a:srgbClr val="2F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Nombre</a:t>
                      </a:r>
                      <a:r>
                        <a:rPr lang="fr-CA" baseline="0" dirty="0" smtClean="0"/>
                        <a:t> </a:t>
                      </a:r>
                      <a:r>
                        <a:rPr lang="fr-CA" dirty="0" smtClean="0"/>
                        <a:t>Catégories</a:t>
                      </a:r>
                      <a:endParaRPr lang="fr-CA" dirty="0"/>
                    </a:p>
                  </a:txBody>
                  <a:tcPr anchor="ctr">
                    <a:solidFill>
                      <a:srgbClr val="2FB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Nombre Classifications</a:t>
                      </a:r>
                      <a:endParaRPr lang="fr-CA" dirty="0"/>
                    </a:p>
                  </a:txBody>
                  <a:tcPr anchor="ctr">
                    <a:solidFill>
                      <a:srgbClr val="2FBAFF"/>
                    </a:solidFill>
                  </a:tcPr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fr-CA" dirty="0" smtClean="0"/>
                        <a:t>Approvisionnement 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31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17526</a:t>
                      </a:r>
                      <a:endParaRPr lang="fr-CA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fr-CA" dirty="0" smtClean="0"/>
                        <a:t>Services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19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3092</a:t>
                      </a:r>
                      <a:endParaRPr lang="fr-CA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fr-CA" u="none" dirty="0" smtClean="0"/>
                        <a:t>Construction</a:t>
                      </a:r>
                      <a:endParaRPr lang="fr-CA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3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252</a:t>
                      </a:r>
                      <a:endParaRPr lang="fr-CA" dirty="0"/>
                    </a:p>
                  </a:txBody>
                  <a:tcPr anchor="ctr"/>
                </a:tc>
              </a:tr>
              <a:tr h="460851">
                <a:tc>
                  <a:txBody>
                    <a:bodyPr/>
                    <a:lstStyle/>
                    <a:p>
                      <a:r>
                        <a:rPr lang="fr-CA" b="1" u="sng" dirty="0" smtClean="0">
                          <a:solidFill>
                            <a:srgbClr val="E3AA0B"/>
                          </a:solidFill>
                        </a:rPr>
                        <a:t>Construction </a:t>
                      </a:r>
                      <a:r>
                        <a:rPr lang="fr-CA" b="1" dirty="0" smtClean="0">
                          <a:solidFill>
                            <a:srgbClr val="E3AA0B"/>
                          </a:solidFill>
                        </a:rPr>
                        <a:t>CONSTRUCTO</a:t>
                      </a:r>
                      <a:endParaRPr lang="fr-CA" b="1" dirty="0">
                        <a:solidFill>
                          <a:srgbClr val="E3AA0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>
                          <a:solidFill>
                            <a:srgbClr val="E3AA0B"/>
                          </a:solidFill>
                        </a:rPr>
                        <a:t>68</a:t>
                      </a:r>
                      <a:endParaRPr lang="fr-CA" b="1" dirty="0">
                        <a:solidFill>
                          <a:srgbClr val="E3AA0B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b="1" dirty="0">
                        <a:solidFill>
                          <a:srgbClr val="E3AA0B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Les catégories et classifications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9542"/>
            <a:ext cx="9144000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/>
          <p:cNvSpPr txBox="1"/>
          <p:nvPr/>
        </p:nvSpPr>
        <p:spPr>
          <a:xfrm>
            <a:off x="539552" y="1077153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/>
              <a:t>Exemples de classifications :</a:t>
            </a:r>
          </a:p>
          <a:p>
            <a:endParaRPr lang="fr-CA" sz="800" b="1" dirty="0" smtClean="0"/>
          </a:p>
          <a:p>
            <a:endParaRPr lang="fr-CA" sz="800" dirty="0" smtClean="0"/>
          </a:p>
          <a:p>
            <a:r>
              <a:rPr lang="fr-CA" sz="1400" b="1" u="sng" dirty="0" smtClean="0"/>
              <a:t>INFORMATIQUE</a:t>
            </a:r>
          </a:p>
          <a:p>
            <a:endParaRPr lang="fr-CA" sz="1200" b="1" u="sng" dirty="0"/>
          </a:p>
          <a:p>
            <a:r>
              <a:rPr lang="fr-CA" sz="1400" dirty="0" smtClean="0"/>
              <a:t>81112300	Entretien et support de matériel informatique		       Service de nature technique</a:t>
            </a:r>
          </a:p>
          <a:p>
            <a:r>
              <a:rPr lang="fr-CA" sz="1400" dirty="0" smtClean="0"/>
              <a:t>81111807	Stockage de données				       Service de nature technique</a:t>
            </a:r>
          </a:p>
          <a:p>
            <a:r>
              <a:rPr lang="fr-CA" sz="1400" dirty="0" smtClean="0"/>
              <a:t>81153001	Service informatique, développement logiciel, programmation	                    Service professionnel</a:t>
            </a:r>
          </a:p>
          <a:p>
            <a:r>
              <a:rPr lang="fr-CA" sz="1400" dirty="0" smtClean="0"/>
              <a:t>43211600	Accessoires informatiques				Approvisionnement</a:t>
            </a:r>
          </a:p>
          <a:p>
            <a:r>
              <a:rPr lang="fr-CA" sz="1400" dirty="0" smtClean="0"/>
              <a:t>43231507	Logiciel de gestion de projet				Approvisionnement</a:t>
            </a:r>
            <a:endParaRPr lang="fr-CA" sz="1400" dirty="0"/>
          </a:p>
          <a:p>
            <a:r>
              <a:rPr lang="fr-CA" sz="1400" dirty="0" smtClean="0"/>
              <a:t>43231600	Logiciel financier, comptable et progiciel de gestion intégrée		Approvisionnement</a:t>
            </a:r>
          </a:p>
          <a:p>
            <a:endParaRPr lang="fr-CA" sz="1200" dirty="0"/>
          </a:p>
          <a:p>
            <a:endParaRPr lang="fr-CA" sz="1200" dirty="0" smtClean="0"/>
          </a:p>
          <a:p>
            <a:endParaRPr lang="fr-CA" sz="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-10566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Les catégories et classifications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99542"/>
            <a:ext cx="9144000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864096"/>
          </a:xfrm>
          <a:prstGeom prst="rect">
            <a:avLst/>
          </a:prstGeom>
          <a:gradFill flip="none" rotWithShape="1">
            <a:gsLst>
              <a:gs pos="0">
                <a:srgbClr val="66CCFF">
                  <a:shade val="30000"/>
                  <a:satMod val="115000"/>
                </a:srgbClr>
              </a:gs>
              <a:gs pos="50000">
                <a:srgbClr val="66CCFF">
                  <a:shade val="67500"/>
                  <a:satMod val="115000"/>
                </a:srgbClr>
              </a:gs>
              <a:gs pos="100000">
                <a:srgbClr val="66CC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4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Jumelage</a:t>
            </a:r>
            <a:endParaRPr lang="fr-CA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0228" y="2873533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space réservé du contenu 1"/>
          <p:cNvSpPr>
            <a:spLocks noGrp="1"/>
          </p:cNvSpPr>
          <p:nvPr>
            <p:ph idx="1"/>
          </p:nvPr>
        </p:nvSpPr>
        <p:spPr>
          <a:xfrm>
            <a:off x="287524" y="1203598"/>
            <a:ext cx="8568952" cy="2808311"/>
          </a:xfrm>
        </p:spPr>
        <p:txBody>
          <a:bodyPr>
            <a:normAutofit/>
          </a:bodyPr>
          <a:lstStyle/>
          <a:p>
            <a:pPr lvl="1"/>
            <a:endParaRPr lang="fr-CA" sz="1400" dirty="0" smtClean="0"/>
          </a:p>
          <a:p>
            <a:pPr marL="457200" lvl="1" indent="0">
              <a:buNone/>
            </a:pPr>
            <a:r>
              <a:rPr lang="fr-CA" sz="2000" b="1" dirty="0" smtClean="0"/>
              <a:t>Ajouter un profil de jumelage</a:t>
            </a:r>
          </a:p>
          <a:p>
            <a:pPr marL="457200" lvl="1" indent="0">
              <a:buNone/>
            </a:pPr>
            <a:endParaRPr lang="fr-CA" sz="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dirty="0" smtClean="0"/>
              <a:t>Il vous permet d’être informé par courriel ou SMS dès qu’un avis correspond à vos critères de recherche.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sz="1400" dirty="0" smtClean="0"/>
              <a:t>Ceci vous assure de profiter de toutes les opportunités d’affaires.</a:t>
            </a:r>
            <a:endParaRPr lang="fr-CA" sz="1400" dirty="0"/>
          </a:p>
          <a:p>
            <a:pPr marL="457200" lvl="1" indent="0">
              <a:buNone/>
            </a:pPr>
            <a:endParaRPr lang="fr-CA" sz="1400" dirty="0" smtClean="0"/>
          </a:p>
          <a:p>
            <a:pPr lvl="6">
              <a:buFontTx/>
              <a:buChar char="-"/>
            </a:pPr>
            <a:endParaRPr lang="fr-CA" sz="1400" dirty="0" smtClean="0"/>
          </a:p>
          <a:p>
            <a:pPr marL="457200" lvl="1" indent="0">
              <a:buNone/>
            </a:pPr>
            <a:endParaRPr lang="fr-CA" sz="1400" dirty="0" smtClean="0"/>
          </a:p>
          <a:p>
            <a:pPr marL="457200" lvl="1" indent="0">
              <a:buNone/>
            </a:pPr>
            <a:endParaRPr lang="fr-CA" sz="1400" dirty="0" smtClean="0"/>
          </a:p>
          <a:p>
            <a:pPr lvl="1">
              <a:buFontTx/>
              <a:buChar char="-"/>
            </a:pPr>
            <a:endParaRPr lang="fr-CA" sz="1400" dirty="0" smtClean="0"/>
          </a:p>
          <a:p>
            <a:pPr marL="457200" lvl="1" indent="0">
              <a:buNone/>
            </a:pPr>
            <a:endParaRPr lang="fr-CA" sz="1400" dirty="0" smtClean="0"/>
          </a:p>
          <a:p>
            <a:pPr marL="457200" lvl="1" indent="0">
              <a:buNone/>
            </a:pPr>
            <a:endParaRPr lang="fr-CA" sz="1400" dirty="0" smtClean="0"/>
          </a:p>
          <a:p>
            <a:pPr marL="457200" lvl="1" indent="0">
              <a:buNone/>
            </a:pPr>
            <a:endParaRPr lang="fr-CA" sz="1400" dirty="0"/>
          </a:p>
          <a:p>
            <a:pPr marL="457200" lvl="1" indent="0">
              <a:buNone/>
            </a:pPr>
            <a:endParaRPr lang="fr-CA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14" y="4299942"/>
            <a:ext cx="2772069" cy="44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127000" dist="38100" dir="5400000" sx="102000" sy="102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Words>570</Words>
  <Application>Microsoft Office PowerPoint</Application>
  <PresentationFormat>Affichage à l'écran (16:9)</PresentationFormat>
  <Paragraphs>188</Paragraphs>
  <Slides>21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Transcontinental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SEAO</dc:title>
  <dc:creator>Bourget Nathalie</dc:creator>
  <cp:lastModifiedBy>Fournier, Valérie</cp:lastModifiedBy>
  <cp:revision>563</cp:revision>
  <cp:lastPrinted>2017-05-16T18:26:37Z</cp:lastPrinted>
  <dcterms:created xsi:type="dcterms:W3CDTF">2013-01-22T17:01:25Z</dcterms:created>
  <dcterms:modified xsi:type="dcterms:W3CDTF">2017-05-16T20:21:25Z</dcterms:modified>
</cp:coreProperties>
</file>