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8" r:id="rId3"/>
    <p:sldMasterId id="2147483702" r:id="rId4"/>
  </p:sldMasterIdLst>
  <p:notesMasterIdLst>
    <p:notesMasterId r:id="rId36"/>
  </p:notesMasterIdLst>
  <p:handoutMasterIdLst>
    <p:handoutMasterId r:id="rId37"/>
  </p:handoutMasterIdLst>
  <p:sldIdLst>
    <p:sldId id="277" r:id="rId5"/>
    <p:sldId id="723" r:id="rId6"/>
    <p:sldId id="750" r:id="rId7"/>
    <p:sldId id="588" r:id="rId8"/>
    <p:sldId id="726" r:id="rId9"/>
    <p:sldId id="740" r:id="rId10"/>
    <p:sldId id="569" r:id="rId11"/>
    <p:sldId id="570" r:id="rId12"/>
    <p:sldId id="571" r:id="rId13"/>
    <p:sldId id="746" r:id="rId14"/>
    <p:sldId id="751" r:id="rId15"/>
    <p:sldId id="541" r:id="rId16"/>
    <p:sldId id="739" r:id="rId17"/>
    <p:sldId id="702" r:id="rId18"/>
    <p:sldId id="682" r:id="rId19"/>
    <p:sldId id="697" r:id="rId20"/>
    <p:sldId id="709" r:id="rId21"/>
    <p:sldId id="714" r:id="rId22"/>
    <p:sldId id="737" r:id="rId23"/>
    <p:sldId id="534" r:id="rId24"/>
    <p:sldId id="718" r:id="rId25"/>
    <p:sldId id="698" r:id="rId26"/>
    <p:sldId id="738" r:id="rId27"/>
    <p:sldId id="733" r:id="rId28"/>
    <p:sldId id="742" r:id="rId29"/>
    <p:sldId id="743" r:id="rId30"/>
    <p:sldId id="744" r:id="rId31"/>
    <p:sldId id="745" r:id="rId32"/>
    <p:sldId id="747" r:id="rId33"/>
    <p:sldId id="748" r:id="rId34"/>
    <p:sldId id="749" r:id="rId3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A2899FA-3D8F-40F6-BA5B-A50CAEF348EA}">
          <p14:sldIdLst>
            <p14:sldId id="277"/>
            <p14:sldId id="723"/>
            <p14:sldId id="750"/>
            <p14:sldId id="588"/>
            <p14:sldId id="726"/>
            <p14:sldId id="740"/>
            <p14:sldId id="569"/>
            <p14:sldId id="570"/>
            <p14:sldId id="571"/>
            <p14:sldId id="746"/>
            <p14:sldId id="751"/>
            <p14:sldId id="541"/>
            <p14:sldId id="739"/>
            <p14:sldId id="702"/>
            <p14:sldId id="682"/>
            <p14:sldId id="697"/>
            <p14:sldId id="709"/>
            <p14:sldId id="714"/>
            <p14:sldId id="737"/>
            <p14:sldId id="534"/>
            <p14:sldId id="718"/>
            <p14:sldId id="698"/>
            <p14:sldId id="738"/>
            <p14:sldId id="733"/>
            <p14:sldId id="742"/>
            <p14:sldId id="743"/>
            <p14:sldId id="744"/>
            <p14:sldId id="745"/>
            <p14:sldId id="747"/>
            <p14:sldId id="748"/>
            <p14:sldId id="749"/>
          </p14:sldIdLst>
        </p14:section>
        <p14:section name="Untitled Section" id="{A0D5D03A-4902-4FD3-8CD1-1607E615D01F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rry Moser" initials="HM" lastIdx="4" clrIdx="0"/>
  <p:cmAuthor id="1" name="Maureen Mulcahy" initials="MM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001"/>
    <a:srgbClr val="1901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0BB0D9-676C-4628-85E9-D1BCBCA83423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EA945-EA03-45D5-9580-F5E6445857B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8386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72C510-3DEB-4AC0-A404-4344FE46C968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B2F900-5833-499F-BAE4-6FD2741617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6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31731" indent="-281435" defTabSz="9146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25741" indent="-225148" defTabSz="9146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576037" indent="-225148" defTabSz="9146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26333" indent="-225148" defTabSz="91466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476630" indent="-225148" defTabSz="9146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26926" indent="-225148" defTabSz="9146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377222" indent="-225148" defTabSz="9146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27518" indent="-225148" defTabSz="9146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pPr>
              <a:spcBef>
                <a:spcPct val="0"/>
              </a:spcBef>
            </a:pPr>
            <a:fld id="{97E6F928-5C5C-4474-831B-C34398B5505F}" type="slidenum">
              <a:rPr lang="en-US" altLang="en-US">
                <a:solidFill>
                  <a:prstClr val="black"/>
                </a:solidFill>
                <a:latin typeface="Arial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US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5CB08C-E6A2-4F46-855B-D54795FA34B1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8673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Shape 1"/>
          <p:cNvSpPr txBox="1">
            <a:spLocks noChangeArrowheads="1"/>
          </p:cNvSpPr>
          <p:nvPr/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fld id="{93E643A7-47D9-4C6C-A7E1-E93C710AADEA}" type="slidenum">
              <a:rPr lang="en-US" altLang="en-US" sz="1400">
                <a:latin typeface="Times New Roman" pitchFamily="18" charset="0"/>
                <a:ea typeface="MS PGothic" pitchFamily="34" charset="-128"/>
              </a:rPr>
              <a:pPr/>
              <a:t>26</a:t>
            </a:fld>
            <a:endParaRPr lang="en-US" altLang="en-US"/>
          </a:p>
        </p:txBody>
      </p:sp>
      <p:sp>
        <p:nvSpPr>
          <p:cNvPr id="78851" name="PlaceHolder 2"/>
          <p:cNvSpPr>
            <a:spLocks noGrp="1"/>
          </p:cNvSpPr>
          <p:nvPr>
            <p:ph type="body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8852" name="CustomShape 3"/>
          <p:cNvSpPr>
            <a:spLocks noChangeArrowheads="1"/>
          </p:cNvSpPr>
          <p:nvPr/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0000" rIns="90000" bIns="90000" anchor="ctr"/>
          <a:lstStyle/>
          <a:p>
            <a:r>
              <a:rPr lang="en-US" altLang="en-US">
                <a:latin typeface="Arial" pitchFamily="34" charset="0"/>
                <a:ea typeface="MS PGothic" pitchFamily="34" charset="-128"/>
              </a:rPr>
              <a:t> 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9633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Shape 1"/>
          <p:cNvSpPr txBox="1">
            <a:spLocks noChangeArrowheads="1"/>
          </p:cNvSpPr>
          <p:nvPr/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fld id="{06916A92-BDB7-4A77-A07A-4F93B235E451}" type="slidenum">
              <a:rPr lang="en-US" altLang="en-US" sz="1400">
                <a:latin typeface="Times New Roman" pitchFamily="18" charset="0"/>
                <a:ea typeface="MS PGothic" pitchFamily="34" charset="-128"/>
              </a:rPr>
              <a:pPr/>
              <a:t>27</a:t>
            </a:fld>
            <a:endParaRPr lang="en-US" altLang="en-US"/>
          </a:p>
        </p:txBody>
      </p:sp>
      <p:sp>
        <p:nvSpPr>
          <p:cNvPr id="79875" name="PlaceHolder 2"/>
          <p:cNvSpPr>
            <a:spLocks noGrp="1"/>
          </p:cNvSpPr>
          <p:nvPr>
            <p:ph type="body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9876" name="CustomShape 3"/>
          <p:cNvSpPr>
            <a:spLocks noChangeArrowheads="1"/>
          </p:cNvSpPr>
          <p:nvPr/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0000" rIns="90000" bIns="90000" anchor="ctr"/>
          <a:lstStyle/>
          <a:p>
            <a:r>
              <a:rPr lang="en-US" altLang="en-US">
                <a:latin typeface="Arial" pitchFamily="34" charset="0"/>
                <a:ea typeface="MS PGothic" pitchFamily="34" charset="-128"/>
              </a:rPr>
              <a:t> 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1525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5179680" y="6514020"/>
            <a:ext cx="3961920" cy="342630"/>
          </a:xfrm>
          <a:prstGeom prst="rect">
            <a:avLst/>
          </a:prstGeom>
        </p:spPr>
        <p:txBody>
          <a:bodyPr anchor="b"/>
          <a:lstStyle/>
          <a:p>
            <a:fld id="{43F3CCF0-3FA5-4910-A251-921D53E25E86}" type="slidenum">
              <a:rPr lang="en-US" sz="1400">
                <a:solidFill>
                  <a:srgbClr val="000000"/>
                </a:solidFill>
                <a:latin typeface="Times New Roman"/>
                <a:ea typeface="MS PGothic"/>
              </a:rPr>
              <a:pPr/>
              <a:t>28</a:t>
            </a:fld>
            <a:endParaRPr>
              <a:solidFill>
                <a:prstClr val="black"/>
              </a:solidFill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915360" y="3258090"/>
            <a:ext cx="7313280" cy="308583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sz="2000">
                <a:solidFill>
                  <a:srgbClr val="000000"/>
                </a:solidFill>
                <a:latin typeface="Arial"/>
                <a:ea typeface="ＭＳ Ｐゴシック"/>
              </a:rPr>
              <a:t>H, copy and paste into 2 slides or delete half if this is too dense. </a:t>
            </a:r>
            <a:endParaRPr/>
          </a:p>
        </p:txBody>
      </p:sp>
      <p:sp>
        <p:nvSpPr>
          <p:cNvPr id="83" name="CustomShape 3"/>
          <p:cNvSpPr/>
          <p:nvPr/>
        </p:nvSpPr>
        <p:spPr>
          <a:xfrm>
            <a:off x="5178720" y="6513750"/>
            <a:ext cx="3962880" cy="342630"/>
          </a:xfrm>
          <a:prstGeom prst="rect">
            <a:avLst/>
          </a:prstGeom>
          <a:noFill/>
          <a:ln>
            <a:noFill/>
          </a:ln>
        </p:spPr>
        <p:txBody>
          <a:bodyPr lIns="90000" tIns="90000" rIns="90000" bIns="90000" anchor="ctr"/>
          <a:lstStyle/>
          <a:p>
            <a:r>
              <a:rPr lang="en-US">
                <a:solidFill>
                  <a:srgbClr val="000000"/>
                </a:solidFill>
                <a:latin typeface="Arial"/>
                <a:ea typeface="ＭＳ Ｐゴシック"/>
              </a:rPr>
              <a:t> </a:t>
            </a:r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831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2857500" y="514350"/>
            <a:ext cx="3429000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ＭＳ Ｐゴシック" pitchFamily="34" charset="-128"/>
            </a:endParaRP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31731" indent="-281435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25741" indent="-22514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76037" indent="-22514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26333" indent="-225148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76630" indent="-2251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26926" indent="-2251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77222" indent="-2251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27518" indent="-22514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42C98CD2-90B0-4689-AFD1-C6A0456BCFF4}" type="slidenum">
              <a:rPr lang="en-US" altLang="en-US" sz="1200"/>
              <a:pPr eaLnBrk="1" hangingPunct="1"/>
              <a:t>30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134345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RESHORING BKROUND_FC3-Titl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52400" y="3657600"/>
            <a:ext cx="8839200" cy="13049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52400" y="5105401"/>
            <a:ext cx="8839200" cy="1100137"/>
          </a:xfrm>
        </p:spPr>
        <p:txBody>
          <a:bodyPr/>
          <a:lstStyle>
            <a:lvl1pPr marL="0" indent="0" algn="ctr">
              <a:buFont typeface="Wingdings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A2A4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A2A4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2A2A4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F2F312-1AC1-4E53-863C-310BE361284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019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7EA899-B582-4BB4-A38C-A5720C5BAC32}" type="slidenum">
              <a:rPr lang="en-US">
                <a:solidFill>
                  <a:srgbClr val="66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US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726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0015" y="685800"/>
            <a:ext cx="2084387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263" y="685800"/>
            <a:ext cx="61023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E04DBC-B74A-49AF-A332-9A8C56E22162}" type="slidenum">
              <a:rPr lang="en-US">
                <a:solidFill>
                  <a:srgbClr val="66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US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557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22935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7924800" cy="4419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4DABE0-B7AB-4231-BD92-0276EEE088B3}" type="slidenum">
              <a:rPr lang="en-US">
                <a:solidFill>
                  <a:srgbClr val="66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US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491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828800" y="228600"/>
            <a:ext cx="638175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38862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862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886200"/>
            <a:ext cx="38862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862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626761-90FA-4418-B882-F82EBEE6E089}" type="slidenum">
              <a:rPr lang="en-US">
                <a:solidFill>
                  <a:srgbClr val="66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US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078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RESHORING BKROUND_FC3-Titl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52400" y="3657600"/>
            <a:ext cx="8839200" cy="13049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52400" y="5105401"/>
            <a:ext cx="8839200" cy="1100137"/>
          </a:xfrm>
        </p:spPr>
        <p:txBody>
          <a:bodyPr/>
          <a:lstStyle>
            <a:lvl1pPr marL="0" indent="0" algn="ctr">
              <a:buFont typeface="Wingdings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A2A4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A2A4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2A2A4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6B1274-D3E4-42CB-BC7F-380AF17CEFA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5599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F43159-576F-493D-90E0-16E5AA6C700B}" type="slidenum">
              <a:rPr lang="en-US">
                <a:solidFill>
                  <a:srgbClr val="66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US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7151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57A586-5746-40EA-B002-FE866CF973AC}" type="slidenum">
              <a:rPr lang="en-US">
                <a:solidFill>
                  <a:srgbClr val="66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US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963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AD01D5-D621-4375-A80B-02807FA34397}" type="slidenum">
              <a:rPr lang="en-US">
                <a:solidFill>
                  <a:srgbClr val="66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US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874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6858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A84EC0-7E0E-4D0D-A1E2-C750F78B0B7A}" type="slidenum">
              <a:rPr lang="en-US">
                <a:solidFill>
                  <a:srgbClr val="66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US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7232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7EE2EE-24AA-40DE-A10B-0803E44223BB}" type="slidenum">
              <a:rPr lang="en-US">
                <a:solidFill>
                  <a:srgbClr val="66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US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361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DE4FBF-FD2C-4376-A9FA-4F5003CEB17A}" type="slidenum">
              <a:rPr lang="en-US">
                <a:solidFill>
                  <a:srgbClr val="66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US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0715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44B4D6-8823-4CB2-B74E-2EA8D19A958F}" type="slidenum">
              <a:rPr lang="en-US">
                <a:solidFill>
                  <a:srgbClr val="66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US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5209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990600"/>
            <a:ext cx="3008313" cy="10668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1"/>
            <a:ext cx="5111750" cy="5440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2133601"/>
            <a:ext cx="3008313" cy="3992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2C7BE5-9B26-4865-90F3-A08EBF7A348B}" type="slidenum">
              <a:rPr lang="en-US">
                <a:solidFill>
                  <a:srgbClr val="66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US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8938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A65974D-2129-46D6-9EA8-1E58557A8C23}" type="slidenum">
              <a:rPr lang="en-US">
                <a:solidFill>
                  <a:srgbClr val="66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US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5065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EC8473-31C2-4435-973B-89AC81E6BB21}" type="slidenum">
              <a:rPr lang="en-US">
                <a:solidFill>
                  <a:srgbClr val="66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US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1727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0015" y="685800"/>
            <a:ext cx="2084387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263" y="685800"/>
            <a:ext cx="61023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C1C35E-420D-4CF0-94D4-D87FD69FFB22}" type="slidenum">
              <a:rPr lang="en-US">
                <a:solidFill>
                  <a:srgbClr val="66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US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2464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22935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7924800" cy="4419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F7147F-79DD-4004-AA5A-2C862FDA5ACD}" type="slidenum">
              <a:rPr lang="en-US">
                <a:solidFill>
                  <a:srgbClr val="66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US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1723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828800" y="228600"/>
            <a:ext cx="638175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38862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862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886200"/>
            <a:ext cx="38862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862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9CB9536-56B7-4C65-8174-F588673D95A9}" type="slidenum">
              <a:rPr lang="en-US">
                <a:solidFill>
                  <a:srgbClr val="66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US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0903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RESHORING BKROUND_FC3-Titl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52400" y="3657600"/>
            <a:ext cx="8839200" cy="13049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52400" y="5105401"/>
            <a:ext cx="8839200" cy="1100137"/>
          </a:xfrm>
        </p:spPr>
        <p:txBody>
          <a:bodyPr/>
          <a:lstStyle>
            <a:lvl1pPr marL="0" indent="0" algn="ctr">
              <a:buFont typeface="Wingdings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A2A4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A2A4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2A2A4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F2F312-1AC1-4E53-863C-310BE361284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6469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DE4FBF-FD2C-4376-A9FA-4F5003CEB17A}" type="slidenum">
              <a:rPr lang="en-US">
                <a:solidFill>
                  <a:srgbClr val="66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US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030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84F83A-39C4-40AD-A102-16D65699B81A}" type="slidenum">
              <a:rPr lang="en-US">
                <a:solidFill>
                  <a:srgbClr val="66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US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33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84F83A-39C4-40AD-A102-16D65699B81A}" type="slidenum">
              <a:rPr lang="en-US">
                <a:solidFill>
                  <a:srgbClr val="66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US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4786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A803F1-4821-4CA9-B407-687989B0B032}" type="slidenum">
              <a:rPr lang="en-US">
                <a:solidFill>
                  <a:srgbClr val="66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US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8940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6858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FA2B78-982F-4EAE-9FDC-E52934BEA0F5}" type="slidenum">
              <a:rPr lang="en-US">
                <a:solidFill>
                  <a:srgbClr val="66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US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3738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FF9CDD-EF7E-4ACD-8904-06796C83BF8C}" type="slidenum">
              <a:rPr lang="en-US">
                <a:solidFill>
                  <a:srgbClr val="66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US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3647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3CF729-23AF-413E-9CDE-949ACDBB17F2}" type="slidenum">
              <a:rPr lang="en-US">
                <a:solidFill>
                  <a:srgbClr val="66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US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3512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990600"/>
            <a:ext cx="3008313" cy="10668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1"/>
            <a:ext cx="5111750" cy="5440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2133601"/>
            <a:ext cx="3008313" cy="3992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4D55B2-2A38-438B-9A6B-29D3CF1B56C6}" type="slidenum">
              <a:rPr lang="en-US">
                <a:solidFill>
                  <a:srgbClr val="66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US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293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82DF68-7B09-4EF4-AF3F-7ACCDB97890E}" type="slidenum">
              <a:rPr lang="en-US">
                <a:solidFill>
                  <a:srgbClr val="66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US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4374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7EA899-B582-4BB4-A38C-A5720C5BAC32}" type="slidenum">
              <a:rPr lang="en-US">
                <a:solidFill>
                  <a:srgbClr val="66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US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3283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0015" y="685800"/>
            <a:ext cx="2084387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263" y="685800"/>
            <a:ext cx="61023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E04DBC-B74A-49AF-A332-9A8C56E22162}" type="slidenum">
              <a:rPr lang="en-US">
                <a:solidFill>
                  <a:srgbClr val="66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US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0054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22935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7924800" cy="4419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4DABE0-B7AB-4231-BD92-0276EEE088B3}" type="slidenum">
              <a:rPr lang="en-US">
                <a:solidFill>
                  <a:srgbClr val="66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US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4870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828800" y="228600"/>
            <a:ext cx="638175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38862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862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886200"/>
            <a:ext cx="38862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862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626761-90FA-4418-B882-F82EBEE6E089}" type="slidenum">
              <a:rPr lang="en-US">
                <a:solidFill>
                  <a:srgbClr val="66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US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428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A803F1-4821-4CA9-B407-687989B0B032}" type="slidenum">
              <a:rPr lang="en-US">
                <a:solidFill>
                  <a:srgbClr val="66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US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9090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RESHORING BKROUND_FC3-Title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52400" y="3657600"/>
            <a:ext cx="8839200" cy="13049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52400" y="5105401"/>
            <a:ext cx="8839200" cy="1100137"/>
          </a:xfrm>
        </p:spPr>
        <p:txBody>
          <a:bodyPr/>
          <a:lstStyle>
            <a:lvl1pPr marL="0" indent="0" algn="ctr">
              <a:buFont typeface="Wingdings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A2A4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A2A4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2A2A40"/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3C2477D-423B-4083-A5AF-783776A543D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0026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278D81-218B-432A-9653-07F5B72B250E}" type="slidenum">
              <a:rPr lang="en-US">
                <a:solidFill>
                  <a:srgbClr val="66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US" dirty="0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3323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25D3C3-3112-41DF-93A1-B59AA255F01D}" type="slidenum">
              <a:rPr lang="en-US">
                <a:solidFill>
                  <a:srgbClr val="66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US" dirty="0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2384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45A6BEA-BE9E-4819-B47E-37C9DAAC53D9}" type="slidenum">
              <a:rPr lang="en-US">
                <a:solidFill>
                  <a:srgbClr val="66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US" dirty="0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3093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6858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578261-39D0-4621-82B3-9F619D6F2386}" type="slidenum">
              <a:rPr lang="en-US">
                <a:solidFill>
                  <a:srgbClr val="66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US" dirty="0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6419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61BDAD2-2DF7-4376-830B-911D960AA702}" type="slidenum">
              <a:rPr lang="en-US">
                <a:solidFill>
                  <a:srgbClr val="66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US" dirty="0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3414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C5E7E8-EFE7-4256-8F8F-7712821F0AE3}" type="slidenum">
              <a:rPr lang="en-US">
                <a:solidFill>
                  <a:srgbClr val="66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US" dirty="0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9615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990600"/>
            <a:ext cx="3008313" cy="10668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1"/>
            <a:ext cx="5111750" cy="5440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2133601"/>
            <a:ext cx="3008313" cy="3992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95000B-9D70-486C-829C-A51AB2BAECFE}" type="slidenum">
              <a:rPr lang="en-US">
                <a:solidFill>
                  <a:srgbClr val="66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US" dirty="0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1839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559B1D-70A6-44AE-9B4F-DE922BF16C46}" type="slidenum">
              <a:rPr lang="en-US">
                <a:solidFill>
                  <a:srgbClr val="66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US" dirty="0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78332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56FA93-5CCA-4F5F-B561-BC769CA036C5}" type="slidenum">
              <a:rPr lang="en-US">
                <a:solidFill>
                  <a:srgbClr val="66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US" dirty="0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69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04800"/>
            <a:ext cx="68580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4FA2B78-982F-4EAE-9FDC-E52934BEA0F5}" type="slidenum">
              <a:rPr lang="en-US">
                <a:solidFill>
                  <a:srgbClr val="66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US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71709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0015" y="685800"/>
            <a:ext cx="2084387" cy="533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263" y="685800"/>
            <a:ext cx="6102350" cy="533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8D4C74-F213-432B-881D-2686F761E3E6}" type="slidenum">
              <a:rPr lang="en-US">
                <a:solidFill>
                  <a:srgbClr val="66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US" dirty="0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9897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6229350" cy="9144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0"/>
            <a:ext cx="7924800" cy="4419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F71C84-0E4E-4053-9C6A-7380B891B0F3}" type="slidenum">
              <a:rPr lang="en-US">
                <a:solidFill>
                  <a:srgbClr val="66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US" dirty="0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4116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828800" y="228600"/>
            <a:ext cx="638175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38862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862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886200"/>
            <a:ext cx="38862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86200" cy="2133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40227A-785D-4AE5-8A44-7B626B11C590}" type="slidenum">
              <a:rPr lang="en-US">
                <a:solidFill>
                  <a:srgbClr val="66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US" dirty="0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69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FF9CDD-EF7E-4ACD-8904-06796C83BF8C}" type="slidenum">
              <a:rPr lang="en-US">
                <a:solidFill>
                  <a:srgbClr val="66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US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032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3CF729-23AF-413E-9CDE-949ACDBB17F2}" type="slidenum">
              <a:rPr lang="en-US">
                <a:solidFill>
                  <a:srgbClr val="66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US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428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990600"/>
            <a:ext cx="3008313" cy="10668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1"/>
            <a:ext cx="5111750" cy="5440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2133601"/>
            <a:ext cx="3008313" cy="3992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74D55B2-2A38-438B-9A6B-29D3CF1B56C6}" type="slidenum">
              <a:rPr lang="en-US">
                <a:solidFill>
                  <a:srgbClr val="66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US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370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666699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82DF68-7B09-4EF4-AF3F-7ACCDB97890E}" type="slidenum">
              <a:rPr lang="en-US">
                <a:solidFill>
                  <a:srgbClr val="66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en-US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915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RESHORING BKROUND_FC3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533400"/>
            <a:ext cx="7239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600200"/>
            <a:ext cx="8839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700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000">
          <a:solidFill>
            <a:srgbClr val="E40B2A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000">
          <a:solidFill>
            <a:srgbClr val="E40B2A"/>
          </a:solidFill>
          <a:latin typeface="Arial" charset="0"/>
          <a:ea typeface="Arial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000">
          <a:solidFill>
            <a:srgbClr val="E40B2A"/>
          </a:solidFill>
          <a:latin typeface="Arial" charset="0"/>
          <a:ea typeface="Arial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000">
          <a:solidFill>
            <a:srgbClr val="E40B2A"/>
          </a:solidFill>
          <a:latin typeface="Arial" charset="0"/>
          <a:ea typeface="Arial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000">
          <a:solidFill>
            <a:srgbClr val="E40B2A"/>
          </a:solidFill>
          <a:latin typeface="Arial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40B2A"/>
        </a:buClr>
        <a:buSzPct val="80000"/>
        <a:buFont typeface="Wingdings" pitchFamily="2" charset="2"/>
        <a:buChar char="l"/>
        <a:defRPr sz="2400">
          <a:solidFill>
            <a:srgbClr val="2A2A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E40B2A"/>
        </a:buClr>
        <a:buSzPct val="70000"/>
        <a:buFont typeface="Wingdings" pitchFamily="2" charset="2"/>
        <a:buChar char="l"/>
        <a:defRPr sz="2000">
          <a:solidFill>
            <a:srgbClr val="2A2A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40B2A"/>
        </a:buClr>
        <a:buSzPct val="65000"/>
        <a:buFont typeface="Wingdings" pitchFamily="2" charset="2"/>
        <a:buChar char="l"/>
        <a:defRPr sz="1600">
          <a:solidFill>
            <a:srgbClr val="2A2A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E40B2A"/>
        </a:buClr>
        <a:buSzPct val="60000"/>
        <a:buFont typeface="Wingdings" pitchFamily="2" charset="2"/>
        <a:buChar char="l"/>
        <a:defRPr sz="1200">
          <a:solidFill>
            <a:srgbClr val="2A2A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40B2A"/>
        </a:buClr>
        <a:buSzPct val="40000"/>
        <a:buFont typeface="Wingdings" pitchFamily="2" charset="2"/>
        <a:buChar char="l"/>
        <a:defRPr sz="1200">
          <a:solidFill>
            <a:srgbClr val="2A2A40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RESHORING BKROUND_FC3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533400"/>
            <a:ext cx="7239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600200"/>
            <a:ext cx="8839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043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000">
          <a:solidFill>
            <a:srgbClr val="E40B2A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000">
          <a:solidFill>
            <a:srgbClr val="E40B2A"/>
          </a:solidFill>
          <a:latin typeface="Arial" charset="0"/>
          <a:ea typeface="Arial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000">
          <a:solidFill>
            <a:srgbClr val="E40B2A"/>
          </a:solidFill>
          <a:latin typeface="Arial" charset="0"/>
          <a:ea typeface="Arial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000">
          <a:solidFill>
            <a:srgbClr val="E40B2A"/>
          </a:solidFill>
          <a:latin typeface="Arial" charset="0"/>
          <a:ea typeface="Arial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000">
          <a:solidFill>
            <a:srgbClr val="E40B2A"/>
          </a:solidFill>
          <a:latin typeface="Arial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40B2A"/>
        </a:buClr>
        <a:buSzPct val="80000"/>
        <a:buFont typeface="Wingdings" pitchFamily="2" charset="2"/>
        <a:buChar char="l"/>
        <a:defRPr sz="2400">
          <a:solidFill>
            <a:srgbClr val="2A2A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E40B2A"/>
        </a:buClr>
        <a:buSzPct val="70000"/>
        <a:buFont typeface="Wingdings" pitchFamily="2" charset="2"/>
        <a:buChar char="l"/>
        <a:defRPr sz="2000">
          <a:solidFill>
            <a:srgbClr val="2A2A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40B2A"/>
        </a:buClr>
        <a:buSzPct val="65000"/>
        <a:buFont typeface="Wingdings" pitchFamily="2" charset="2"/>
        <a:buChar char="l"/>
        <a:defRPr sz="1600">
          <a:solidFill>
            <a:srgbClr val="2A2A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E40B2A"/>
        </a:buClr>
        <a:buSzPct val="60000"/>
        <a:buFont typeface="Wingdings" pitchFamily="2" charset="2"/>
        <a:buChar char="l"/>
        <a:defRPr sz="1200">
          <a:solidFill>
            <a:srgbClr val="2A2A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40B2A"/>
        </a:buClr>
        <a:buSzPct val="40000"/>
        <a:buFont typeface="Wingdings" pitchFamily="2" charset="2"/>
        <a:buChar char="l"/>
        <a:defRPr sz="1200">
          <a:solidFill>
            <a:srgbClr val="2A2A40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RESHORING BKROUND_FC3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533400"/>
            <a:ext cx="7239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600200"/>
            <a:ext cx="8839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2266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3000">
          <a:solidFill>
            <a:srgbClr val="E40B2A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000">
          <a:solidFill>
            <a:srgbClr val="E40B2A"/>
          </a:solidFill>
          <a:latin typeface="Arial" charset="0"/>
          <a:ea typeface="Arial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000">
          <a:solidFill>
            <a:srgbClr val="E40B2A"/>
          </a:solidFill>
          <a:latin typeface="Arial" charset="0"/>
          <a:ea typeface="Arial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000">
          <a:solidFill>
            <a:srgbClr val="E40B2A"/>
          </a:solidFill>
          <a:latin typeface="Arial" charset="0"/>
          <a:ea typeface="Arial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000">
          <a:solidFill>
            <a:srgbClr val="E40B2A"/>
          </a:solidFill>
          <a:latin typeface="Arial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40B2A"/>
        </a:buClr>
        <a:buSzPct val="80000"/>
        <a:buFont typeface="Wingdings" pitchFamily="2" charset="2"/>
        <a:buChar char="l"/>
        <a:defRPr sz="2400">
          <a:solidFill>
            <a:srgbClr val="2A2A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E40B2A"/>
        </a:buClr>
        <a:buSzPct val="70000"/>
        <a:buFont typeface="Wingdings" pitchFamily="2" charset="2"/>
        <a:buChar char="l"/>
        <a:defRPr sz="2000">
          <a:solidFill>
            <a:srgbClr val="2A2A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40B2A"/>
        </a:buClr>
        <a:buSzPct val="65000"/>
        <a:buFont typeface="Wingdings" pitchFamily="2" charset="2"/>
        <a:buChar char="l"/>
        <a:defRPr sz="1600">
          <a:solidFill>
            <a:srgbClr val="2A2A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E40B2A"/>
        </a:buClr>
        <a:buSzPct val="60000"/>
        <a:buFont typeface="Wingdings" pitchFamily="2" charset="2"/>
        <a:buChar char="l"/>
        <a:defRPr sz="1200">
          <a:solidFill>
            <a:srgbClr val="2A2A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40B2A"/>
        </a:buClr>
        <a:buSzPct val="40000"/>
        <a:buFont typeface="Wingdings" pitchFamily="2" charset="2"/>
        <a:buChar char="l"/>
        <a:defRPr sz="1200">
          <a:solidFill>
            <a:srgbClr val="2A2A40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RESHORING BKROUND_FC3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752600" y="533400"/>
            <a:ext cx="7239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600200"/>
            <a:ext cx="8839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475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000">
          <a:solidFill>
            <a:srgbClr val="E40B2A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000">
          <a:solidFill>
            <a:srgbClr val="E40B2A"/>
          </a:solidFill>
          <a:latin typeface="Arial" charset="0"/>
          <a:ea typeface="Arial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000">
          <a:solidFill>
            <a:srgbClr val="E40B2A"/>
          </a:solidFill>
          <a:latin typeface="Arial" charset="0"/>
          <a:ea typeface="Arial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000">
          <a:solidFill>
            <a:srgbClr val="E40B2A"/>
          </a:solidFill>
          <a:latin typeface="Arial" charset="0"/>
          <a:ea typeface="Arial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000">
          <a:solidFill>
            <a:srgbClr val="E40B2A"/>
          </a:solidFill>
          <a:latin typeface="Arial" charset="0"/>
          <a:ea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E40B2A"/>
        </a:buClr>
        <a:buSzPct val="80000"/>
        <a:buFont typeface="Wingdings" pitchFamily="2" charset="2"/>
        <a:buChar char="l"/>
        <a:defRPr sz="2400">
          <a:solidFill>
            <a:srgbClr val="2A2A4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E40B2A"/>
        </a:buClr>
        <a:buSzPct val="70000"/>
        <a:buFont typeface="Wingdings" pitchFamily="2" charset="2"/>
        <a:buChar char="l"/>
        <a:defRPr sz="2000">
          <a:solidFill>
            <a:srgbClr val="2A2A4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E40B2A"/>
        </a:buClr>
        <a:buSzPct val="65000"/>
        <a:buFont typeface="Wingdings" pitchFamily="2" charset="2"/>
        <a:buChar char="l"/>
        <a:defRPr sz="1600">
          <a:solidFill>
            <a:srgbClr val="2A2A40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E40B2A"/>
        </a:buClr>
        <a:buSzPct val="60000"/>
        <a:buFont typeface="Wingdings" pitchFamily="2" charset="2"/>
        <a:buChar char="l"/>
        <a:defRPr sz="1200">
          <a:solidFill>
            <a:srgbClr val="2A2A40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E40B2A"/>
        </a:buClr>
        <a:buSzPct val="40000"/>
        <a:buFont typeface="Wingdings" pitchFamily="2" charset="2"/>
        <a:buChar char="l"/>
        <a:defRPr sz="1200">
          <a:solidFill>
            <a:srgbClr val="2A2A40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moreycorp.com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reshorenow.org/tco-estimator/" TargetMode="External"/><Relationship Id="rId3" Type="http://schemas.openxmlformats.org/officeDocument/2006/relationships/hyperlink" Target="mailto:harry.moser@reshorenow.org" TargetMode="External"/><Relationship Id="rId7" Type="http://schemas.openxmlformats.org/officeDocument/2006/relationships/hyperlink" Target="http://cdf-oplab.unil.ch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hyperlink" Target="http://acetool.commerce.gov/" TargetMode="External"/><Relationship Id="rId5" Type="http://schemas.openxmlformats.org/officeDocument/2006/relationships/image" Target="../media/image17.jpeg"/><Relationship Id="rId10" Type="http://schemas.openxmlformats.org/officeDocument/2006/relationships/hyperlink" Target="http://www.reshorenow.org/blog/the-reshoring-initiative-s-economic-development-program/" TargetMode="External"/><Relationship Id="rId4" Type="http://schemas.openxmlformats.org/officeDocument/2006/relationships/hyperlink" Target="http://www.reshorenow.org/" TargetMode="External"/><Relationship Id="rId9" Type="http://schemas.openxmlformats.org/officeDocument/2006/relationships/hyperlink" Target="http://reshorenow.org/blog/the-reshoring-initiative-s-recommendations-for-a-skilled-workforce/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dustrialinfo.com/news/article.jsp?newsitemID=257139&amp;qiSessionId=9E4085AA1B9EC05B5DE47EB76557B914.goose" TargetMode="External"/><Relationship Id="rId2" Type="http://schemas.openxmlformats.org/officeDocument/2006/relationships/hyperlink" Target="https://www.usnews.com/news/business/articles/2017-03-31/trump-meets-with-manufacturing-group" TargetMode="External"/><Relationship Id="rId1" Type="http://schemas.openxmlformats.org/officeDocument/2006/relationships/slideLayout" Target="../slideLayouts/slideLayout4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2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872039" y="5257800"/>
            <a:ext cx="3890963" cy="1371600"/>
          </a:xfrm>
        </p:spPr>
        <p:txBody>
          <a:bodyPr/>
          <a:lstStyle/>
          <a:p>
            <a:pPr marL="0" indent="0" eaLnBrk="1" hangingPunct="1"/>
            <a:r>
              <a:rPr lang="en-US" dirty="0">
                <a:solidFill>
                  <a:srgbClr val="190104"/>
                </a:solidFill>
              </a:rPr>
              <a:t>Harry Moser</a:t>
            </a:r>
          </a:p>
          <a:p>
            <a:pPr marL="0" indent="0" eaLnBrk="1" hangingPunct="1"/>
            <a:r>
              <a:rPr lang="en-US" dirty="0">
                <a:solidFill>
                  <a:srgbClr val="190104"/>
                </a:solidFill>
              </a:rPr>
              <a:t>President</a:t>
            </a:r>
          </a:p>
          <a:p>
            <a:pPr marL="0" indent="0" eaLnBrk="1" hangingPunct="1"/>
            <a:r>
              <a:rPr lang="en-US" dirty="0">
                <a:solidFill>
                  <a:srgbClr val="190104"/>
                </a:solidFill>
              </a:rPr>
              <a:t>Reshoring Initiative</a:t>
            </a:r>
          </a:p>
          <a:p>
            <a:pPr marL="0" indent="0" eaLnBrk="1" hangingPunct="1"/>
            <a:endParaRPr lang="en-US" dirty="0">
              <a:solidFill>
                <a:srgbClr val="190104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2" y="5334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71558" y="4800601"/>
            <a:ext cx="184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2400" dirty="0">
              <a:solidFill>
                <a:srgbClr val="190104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35894" y="5562601"/>
            <a:ext cx="3488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190104"/>
                </a:solidFill>
              </a:rPr>
              <a:t>Innovative Manufacturer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817421" y="3543759"/>
            <a:ext cx="10150343" cy="9310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822960" algn="ctr">
              <a:lnSpc>
                <a:spcPct val="50000"/>
              </a:lnSpc>
              <a:spcBef>
                <a:spcPts val="21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1C1C1C"/>
                </a:solidFill>
                <a:latin typeface="Buenos Aires"/>
              </a:rPr>
              <a:t>The Revitalization of American Manufacturing: </a:t>
            </a:r>
          </a:p>
          <a:p>
            <a:pPr indent="822960" algn="ctr">
              <a:lnSpc>
                <a:spcPct val="50000"/>
              </a:lnSpc>
              <a:spcBef>
                <a:spcPts val="210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1C1C1C"/>
                </a:solidFill>
                <a:latin typeface="inherit"/>
              </a:rPr>
              <a:t>The Lessons for Québec</a:t>
            </a:r>
            <a:endParaRPr lang="en-US" sz="3200" b="1" cap="all" spc="-75" dirty="0">
              <a:solidFill>
                <a:schemeClr val="tx2"/>
              </a:solidFill>
              <a:latin typeface="Oswald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16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381000"/>
            <a:ext cx="7239000" cy="9144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80001"/>
                </a:solidFill>
              </a:rPr>
              <a:t>Reshoring and FDI Database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105400"/>
          </a:xfrm>
        </p:spPr>
        <p:txBody>
          <a:bodyPr/>
          <a:lstStyle/>
          <a:p>
            <a:r>
              <a:rPr lang="en-US" sz="2800" dirty="0"/>
              <a:t>Library:</a:t>
            </a:r>
          </a:p>
          <a:p>
            <a:pPr lvl="1"/>
            <a:r>
              <a:rPr lang="en-US" sz="2400" dirty="0"/>
              <a:t>Company</a:t>
            </a:r>
          </a:p>
          <a:p>
            <a:pPr lvl="1"/>
            <a:r>
              <a:rPr lang="en-US" sz="2400" dirty="0"/>
              <a:t>Industry</a:t>
            </a:r>
          </a:p>
          <a:p>
            <a:pPr lvl="1"/>
            <a:r>
              <a:rPr lang="en-US" sz="2400" dirty="0"/>
              <a:t>Country from</a:t>
            </a:r>
          </a:p>
          <a:p>
            <a:pPr lvl="1"/>
            <a:r>
              <a:rPr lang="en-US" sz="2400" dirty="0"/>
              <a:t>State to</a:t>
            </a:r>
          </a:p>
          <a:p>
            <a:pPr lvl="1"/>
            <a:r>
              <a:rPr lang="en-US" sz="2400" dirty="0"/>
              <a:t>Reasons</a:t>
            </a:r>
          </a:p>
          <a:p>
            <a:pPr lvl="1"/>
            <a:r>
              <a:rPr lang="en-US" sz="2400" dirty="0"/>
              <a:t>Etc.</a:t>
            </a:r>
          </a:p>
          <a:p>
            <a:r>
              <a:rPr lang="en-US" sz="2800" dirty="0"/>
              <a:t>TCO User data:</a:t>
            </a:r>
          </a:p>
          <a:p>
            <a:pPr lvl="1"/>
            <a:r>
              <a:rPr lang="en-US" sz="2400" dirty="0"/>
              <a:t>U.S. vs. other country (esp. China) avg. ex-works price by industry</a:t>
            </a:r>
          </a:p>
          <a:p>
            <a:pPr lvl="1"/>
            <a:r>
              <a:rPr lang="en-US" sz="2400" dirty="0"/>
              <a:t>Distribution of costs among the 30 TCO cost factors</a:t>
            </a:r>
          </a:p>
          <a:p>
            <a:pPr lvl="1"/>
            <a:r>
              <a:rPr lang="en-US" sz="2400" dirty="0"/>
              <a:t>Trends over time</a:t>
            </a:r>
          </a:p>
        </p:txBody>
      </p:sp>
    </p:spTree>
    <p:extLst>
      <p:ext uri="{BB962C8B-B14F-4D97-AF65-F5344CB8AC3E}">
        <p14:creationId xmlns:p14="http://schemas.microsoft.com/office/powerpoint/2010/main" val="3855003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-228600"/>
            <a:ext cx="7239000" cy="914400"/>
          </a:xfrm>
        </p:spPr>
        <p:txBody>
          <a:bodyPr/>
          <a:lstStyle/>
          <a:p>
            <a:pPr algn="ctr"/>
            <a:r>
              <a:rPr lang="en-US" altLang="en-US" sz="3600">
                <a:solidFill>
                  <a:srgbClr val="2A2A40"/>
                </a:solidFill>
                <a:ea typeface="ＭＳ Ｐゴシック" pitchFamily="34" charset="-128"/>
              </a:rPr>
              <a:t>Water Heaters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873" y="1219200"/>
            <a:ext cx="8915400" cy="5334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3200" dirty="0">
                <a:solidFill>
                  <a:srgbClr val="190104"/>
                </a:solidFill>
                <a:ea typeface="ＭＳ Ｐゴシック" pitchFamily="34" charset="-128"/>
              </a:rPr>
              <a:t>Bringing Production back from China:</a:t>
            </a:r>
          </a:p>
          <a:p>
            <a:pPr>
              <a:lnSpc>
                <a:spcPct val="80000"/>
              </a:lnSpc>
            </a:pPr>
            <a:r>
              <a:rPr lang="en-US" altLang="en-US" sz="2800" dirty="0">
                <a:solidFill>
                  <a:srgbClr val="190104"/>
                </a:solidFill>
                <a:ea typeface="ＭＳ Ｐゴシック" pitchFamily="34" charset="-128"/>
              </a:rPr>
              <a:t>Water-heaters, fridges, and washing machines</a:t>
            </a:r>
          </a:p>
          <a:p>
            <a:pPr>
              <a:lnSpc>
                <a:spcPct val="80000"/>
              </a:lnSpc>
            </a:pPr>
            <a:r>
              <a:rPr lang="en-US" altLang="en-US" sz="2800" dirty="0">
                <a:solidFill>
                  <a:srgbClr val="190104"/>
                </a:solidFill>
                <a:ea typeface="ＭＳ Ｐゴシック" pitchFamily="34" charset="-128"/>
              </a:rPr>
              <a:t>Unionized facility in Louisville, KY</a:t>
            </a:r>
          </a:p>
          <a:p>
            <a:pPr>
              <a:lnSpc>
                <a:spcPct val="80000"/>
              </a:lnSpc>
            </a:pPr>
            <a:r>
              <a:rPr lang="en-US" altLang="en-US" sz="2800" dirty="0">
                <a:solidFill>
                  <a:srgbClr val="190104"/>
                </a:solidFill>
                <a:ea typeface="ＭＳ Ｐゴシック" pitchFamily="34" charset="-128"/>
              </a:rPr>
              <a:t>1300 jobs, renovated facility, $800 million invested</a:t>
            </a:r>
          </a:p>
          <a:p>
            <a:pPr>
              <a:lnSpc>
                <a:spcPct val="80000"/>
              </a:lnSpc>
            </a:pPr>
            <a:r>
              <a:rPr lang="en-US" altLang="en-US" sz="2800" dirty="0">
                <a:solidFill>
                  <a:srgbClr val="190104"/>
                </a:solidFill>
                <a:ea typeface="ＭＳ Ｐゴシック" pitchFamily="34" charset="-128"/>
              </a:rPr>
              <a:t>Reasons:</a:t>
            </a:r>
          </a:p>
          <a:p>
            <a:pPr lvl="1">
              <a:lnSpc>
                <a:spcPct val="80000"/>
              </a:lnSpc>
            </a:pPr>
            <a:r>
              <a:rPr lang="en-US" altLang="en-US" sz="2800" dirty="0">
                <a:solidFill>
                  <a:srgbClr val="190104"/>
                </a:solidFill>
              </a:rPr>
              <a:t>Tax incentives</a:t>
            </a:r>
          </a:p>
          <a:p>
            <a:pPr lvl="1">
              <a:lnSpc>
                <a:spcPct val="80000"/>
              </a:lnSpc>
            </a:pPr>
            <a:r>
              <a:rPr lang="en-US" altLang="en-US" sz="2800" dirty="0">
                <a:solidFill>
                  <a:srgbClr val="190104"/>
                </a:solidFill>
              </a:rPr>
              <a:t>High-tech new model </a:t>
            </a:r>
          </a:p>
          <a:p>
            <a:pPr lvl="1">
              <a:lnSpc>
                <a:spcPct val="80000"/>
              </a:lnSpc>
            </a:pPr>
            <a:r>
              <a:rPr lang="en-US" altLang="en-US" sz="2800" dirty="0">
                <a:solidFill>
                  <a:srgbClr val="FF0000"/>
                </a:solidFill>
              </a:rPr>
              <a:t>Ease of design collaboration with workers: retail price -20%</a:t>
            </a:r>
          </a:p>
          <a:p>
            <a:pPr lvl="1">
              <a:lnSpc>
                <a:spcPct val="80000"/>
              </a:lnSpc>
            </a:pPr>
            <a:r>
              <a:rPr lang="en-US" altLang="en-US" sz="2800" dirty="0">
                <a:solidFill>
                  <a:srgbClr val="190104"/>
                </a:solidFill>
              </a:rPr>
              <a:t>2 tier contract</a:t>
            </a:r>
          </a:p>
          <a:p>
            <a:pPr lvl="1">
              <a:lnSpc>
                <a:spcPct val="80000"/>
              </a:lnSpc>
            </a:pPr>
            <a:r>
              <a:rPr lang="en-US" altLang="en-US" sz="2800" dirty="0">
                <a:solidFill>
                  <a:srgbClr val="FF0000"/>
                </a:solidFill>
              </a:rPr>
              <a:t>Chinese cost: -30% becomes +6% considering inventory and delivery problems</a:t>
            </a:r>
          </a:p>
          <a:p>
            <a:pPr>
              <a:lnSpc>
                <a:spcPct val="80000"/>
              </a:lnSpc>
            </a:pPr>
            <a:r>
              <a:rPr lang="en-US" altLang="en-US" sz="2800" dirty="0">
                <a:solidFill>
                  <a:srgbClr val="FF0000"/>
                </a:solidFill>
              </a:rPr>
              <a:t>“Jobs at U.S. suppliers”: 20,000</a:t>
            </a:r>
          </a:p>
          <a:p>
            <a:pPr marL="457200" lvl="1" indent="0">
              <a:lnSpc>
                <a:spcPct val="80000"/>
              </a:lnSpc>
              <a:buNone/>
            </a:pPr>
            <a:endParaRPr lang="en-US" altLang="en-US" dirty="0"/>
          </a:p>
          <a:p>
            <a:pPr lvl="1"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600" dirty="0"/>
              <a:t>	</a:t>
            </a:r>
          </a:p>
          <a:p>
            <a:pPr lvl="2">
              <a:lnSpc>
                <a:spcPct val="80000"/>
              </a:lnSpc>
            </a:pPr>
            <a:endParaRPr lang="en-US" altLang="en-US" sz="1400" dirty="0"/>
          </a:p>
        </p:txBody>
      </p:sp>
      <p:pic>
        <p:nvPicPr>
          <p:cNvPr id="33796" name="Picture 5" descr="240px-General_Electric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7288" y="566737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951516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-228600"/>
            <a:ext cx="5486400" cy="914400"/>
          </a:xfrm>
        </p:spPr>
        <p:txBody>
          <a:bodyPr/>
          <a:lstStyle/>
          <a:p>
            <a:pPr algn="ctr"/>
            <a:r>
              <a:rPr lang="en-US" altLang="en-US" sz="3600">
                <a:solidFill>
                  <a:srgbClr val="190104"/>
                </a:solidFill>
                <a:ea typeface="ＭＳ Ｐゴシック" pitchFamily="34" charset="-128"/>
              </a:rPr>
              <a:t>          Circuit Boards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600" dirty="0">
                <a:ea typeface="ＭＳ Ｐゴシック" pitchFamily="34" charset="-128"/>
              </a:rPr>
              <a:t>Woodridge, IL</a:t>
            </a:r>
          </a:p>
          <a:p>
            <a:pPr>
              <a:lnSpc>
                <a:spcPct val="90000"/>
              </a:lnSpc>
            </a:pPr>
            <a:r>
              <a:rPr lang="en-US" altLang="en-US" sz="3600" dirty="0">
                <a:ea typeface="ＭＳ Ｐゴシック" pitchFamily="34" charset="-128"/>
              </a:rPr>
              <a:t>Supplies heavy equipment companies</a:t>
            </a:r>
          </a:p>
          <a:p>
            <a:pPr>
              <a:lnSpc>
                <a:spcPct val="90000"/>
              </a:lnSpc>
            </a:pPr>
            <a:r>
              <a:rPr lang="en-US" altLang="en-US" sz="3600" dirty="0">
                <a:ea typeface="ＭＳ Ｐゴシック" pitchFamily="34" charset="-128"/>
              </a:rPr>
              <a:t>Had quality issue with a Chinese component </a:t>
            </a:r>
          </a:p>
          <a:p>
            <a:pPr>
              <a:lnSpc>
                <a:spcPct val="90000"/>
              </a:lnSpc>
            </a:pPr>
            <a:r>
              <a:rPr lang="en-US" altLang="en-US" sz="3600" dirty="0">
                <a:ea typeface="ＭＳ Ｐゴシック" pitchFamily="34" charset="-128"/>
              </a:rPr>
              <a:t>Found local IL source</a:t>
            </a:r>
          </a:p>
          <a:p>
            <a:pPr>
              <a:lnSpc>
                <a:spcPct val="90000"/>
              </a:lnSpc>
            </a:pPr>
            <a:r>
              <a:rPr lang="en-US" altLang="en-US" sz="3600" dirty="0">
                <a:ea typeface="ＭＳ Ｐゴシック" pitchFamily="34" charset="-128"/>
              </a:rPr>
              <a:t>Result: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>
                <a:solidFill>
                  <a:srgbClr val="190104"/>
                </a:solidFill>
              </a:rPr>
              <a:t>Quality problem fixed</a:t>
            </a:r>
          </a:p>
          <a:p>
            <a:pPr lvl="1">
              <a:lnSpc>
                <a:spcPct val="90000"/>
              </a:lnSpc>
            </a:pPr>
            <a:r>
              <a:rPr lang="en-US" altLang="en-US" sz="3200" dirty="0">
                <a:solidFill>
                  <a:srgbClr val="E40B2A"/>
                </a:solidFill>
              </a:rPr>
              <a:t>Inventory cut by 94%</a:t>
            </a:r>
          </a:p>
          <a:p>
            <a:pPr>
              <a:lnSpc>
                <a:spcPct val="90000"/>
              </a:lnSpc>
            </a:pPr>
            <a:r>
              <a:rPr lang="en-US" altLang="en-US" sz="3600" dirty="0">
                <a:solidFill>
                  <a:srgbClr val="E40B2A"/>
                </a:solidFill>
              </a:rPr>
              <a:t> $60M order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en-US" sz="3200" dirty="0">
                <a:solidFill>
                  <a:srgbClr val="E40B2A"/>
                </a:solidFill>
              </a:rPr>
              <a:t>		</a:t>
            </a:r>
          </a:p>
        </p:txBody>
      </p:sp>
      <p:pic>
        <p:nvPicPr>
          <p:cNvPr id="39940" name="Picture 4" descr="morey_log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765" y="0"/>
            <a:ext cx="16462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E40B2A"/>
              </a:buClr>
              <a:buSzPct val="80000"/>
              <a:buFont typeface="Wingdings" pitchFamily="2" charset="2"/>
              <a:buChar char="l"/>
              <a:defRPr sz="2400">
                <a:solidFill>
                  <a:srgbClr val="2A2A4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E40B2A"/>
              </a:buClr>
              <a:buSzPct val="70000"/>
              <a:buFont typeface="Wingdings" pitchFamily="2" charset="2"/>
              <a:buChar char="l"/>
              <a:defRPr sz="2000">
                <a:solidFill>
                  <a:srgbClr val="2A2A4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40B2A"/>
              </a:buClr>
              <a:buSzPct val="65000"/>
              <a:buFont typeface="Wingdings" pitchFamily="2" charset="2"/>
              <a:buChar char="l"/>
              <a:defRPr sz="1600">
                <a:solidFill>
                  <a:srgbClr val="2A2A4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40B2A"/>
              </a:buClr>
              <a:buSzPct val="60000"/>
              <a:buFont typeface="Wingdings" pitchFamily="2" charset="2"/>
              <a:buChar char="l"/>
              <a:defRPr sz="1200">
                <a:solidFill>
                  <a:srgbClr val="2A2A4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40B2A"/>
              </a:buClr>
              <a:buSzPct val="40000"/>
              <a:buFont typeface="Wingdings" pitchFamily="2" charset="2"/>
              <a:buChar char="l"/>
              <a:defRPr sz="1200">
                <a:solidFill>
                  <a:srgbClr val="2A2A4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40B2A"/>
              </a:buClr>
              <a:buSzPct val="40000"/>
              <a:buFont typeface="Wingdings" pitchFamily="2" charset="2"/>
              <a:buChar char="l"/>
              <a:defRPr sz="1200">
                <a:solidFill>
                  <a:srgbClr val="2A2A4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40B2A"/>
              </a:buClr>
              <a:buSzPct val="40000"/>
              <a:buFont typeface="Wingdings" pitchFamily="2" charset="2"/>
              <a:buChar char="l"/>
              <a:defRPr sz="1200">
                <a:solidFill>
                  <a:srgbClr val="2A2A4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40B2A"/>
              </a:buClr>
              <a:buSzPct val="40000"/>
              <a:buFont typeface="Wingdings" pitchFamily="2" charset="2"/>
              <a:buChar char="l"/>
              <a:defRPr sz="1200">
                <a:solidFill>
                  <a:srgbClr val="2A2A4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40B2A"/>
              </a:buClr>
              <a:buSzPct val="40000"/>
              <a:buFont typeface="Wingdings" pitchFamily="2" charset="2"/>
              <a:buChar char="l"/>
              <a:defRPr sz="1200">
                <a:solidFill>
                  <a:srgbClr val="2A2A4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CEE876B2-9944-4B42-8EAE-5A2681C97E6C}" type="slidenum">
              <a:rPr lang="en-US" altLang="en-US" sz="18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8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881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-231715"/>
            <a:ext cx="7239000" cy="9144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80001"/>
                </a:solidFill>
              </a:rPr>
              <a:t>Canadian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85589"/>
            <a:ext cx="8839200" cy="5105400"/>
          </a:xfrm>
        </p:spPr>
        <p:txBody>
          <a:bodyPr/>
          <a:lstStyle/>
          <a:p>
            <a:r>
              <a:rPr lang="en-US" dirty="0"/>
              <a:t>Reshoring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FDI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Kept From Offshoring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0443" y="5903958"/>
            <a:ext cx="1968919" cy="8203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0283" y="5573555"/>
            <a:ext cx="1860441" cy="12651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713" y="887974"/>
            <a:ext cx="1503179" cy="135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638" y="2736966"/>
            <a:ext cx="2509935" cy="391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5364" t="14843" r="5108" b="15521"/>
          <a:stretch/>
        </p:blipFill>
        <p:spPr>
          <a:xfrm>
            <a:off x="1598253" y="3190542"/>
            <a:ext cx="1976916" cy="86109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/>
          <a:srcRect t="9389"/>
          <a:stretch/>
        </p:blipFill>
        <p:spPr>
          <a:xfrm>
            <a:off x="4404051" y="3241679"/>
            <a:ext cx="1484545" cy="964455"/>
          </a:xfrm>
          <a:prstGeom prst="rect">
            <a:avLst/>
          </a:prstGeom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8" t="31182" r="6557" b="34372"/>
          <a:stretch/>
        </p:blipFill>
        <p:spPr bwMode="auto">
          <a:xfrm>
            <a:off x="5746967" y="3036410"/>
            <a:ext cx="2324100" cy="90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1878" y="890545"/>
            <a:ext cx="1593850" cy="935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796" y="4643363"/>
            <a:ext cx="1955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6" name="Picture 2" descr="logo image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7771" y="2703337"/>
            <a:ext cx="2610072" cy="34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605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-152400"/>
            <a:ext cx="7239000" cy="91440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rgbClr val="080001"/>
                </a:solidFill>
              </a:rPr>
              <a:t>Industry 4.0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5105400"/>
          </a:xfrm>
        </p:spPr>
        <p:txBody>
          <a:bodyPr/>
          <a:lstStyle/>
          <a:p>
            <a:r>
              <a:rPr lang="en-US" sz="2800" dirty="0"/>
              <a:t>Advanced manufacturing favors developed countries:</a:t>
            </a:r>
          </a:p>
          <a:p>
            <a:pPr lvl="1"/>
            <a:r>
              <a:rPr lang="en-US" sz="2800" dirty="0"/>
              <a:t>Less labor/unit of output</a:t>
            </a:r>
          </a:p>
          <a:p>
            <a:pPr lvl="1"/>
            <a:r>
              <a:rPr lang="en-US" sz="2800" dirty="0"/>
              <a:t>Required labor is higher skilled with smaller % wage difference vs. developing countries</a:t>
            </a:r>
          </a:p>
          <a:p>
            <a:pPr lvl="1"/>
            <a:r>
              <a:rPr lang="en-US" sz="2800" dirty="0"/>
              <a:t>More capital intense. Equipment is as or more expensive in other countries due to VATs.</a:t>
            </a:r>
          </a:p>
          <a:p>
            <a:pPr lvl="1"/>
            <a:r>
              <a:rPr lang="en-US" sz="2800" dirty="0"/>
              <a:t>Enables fast, customized customer response, impossible from Asia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278D81-218B-432A-9653-07F5B72B250E}" type="slidenum">
              <a:rPr lang="en-US" smtClean="0">
                <a:solidFill>
                  <a:srgbClr val="66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dirty="0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500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21331">
            <a:off x="2208621" y="1327192"/>
            <a:ext cx="5643220" cy="5771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3433766" y="1475317"/>
            <a:ext cx="21859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2A2A40"/>
                </a:solidFill>
              </a:rPr>
              <a:t>Reshoring</a:t>
            </a:r>
          </a:p>
        </p:txBody>
      </p:sp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4979988" y="1807633"/>
            <a:ext cx="26400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2A2A40"/>
                </a:solidFill>
              </a:rPr>
              <a:t>Capacity</a:t>
            </a:r>
          </a:p>
          <a:p>
            <a:pPr algn="ctr" eaLnBrk="1" hangingPunct="1"/>
            <a:r>
              <a:rPr lang="en-US" altLang="en-US" sz="2000" b="1">
                <a:solidFill>
                  <a:srgbClr val="2A2A40"/>
                </a:solidFill>
              </a:rPr>
              <a:t>Utilization</a:t>
            </a:r>
          </a:p>
        </p:txBody>
      </p:sp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4786316" y="4597400"/>
            <a:ext cx="32480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2A2A40"/>
                </a:solidFill>
              </a:rPr>
              <a:t>Investment</a:t>
            </a:r>
          </a:p>
        </p:txBody>
      </p:sp>
      <p:sp>
        <p:nvSpPr>
          <p:cNvPr id="16389" name="TextBox 7"/>
          <p:cNvSpPr txBox="1">
            <a:spLocks noChangeArrowheads="1"/>
          </p:cNvSpPr>
          <p:nvPr/>
        </p:nvSpPr>
        <p:spPr bwMode="auto">
          <a:xfrm>
            <a:off x="3094041" y="5422900"/>
            <a:ext cx="21859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2A2A40"/>
                </a:solidFill>
              </a:rPr>
              <a:t>Productivity</a:t>
            </a:r>
          </a:p>
        </p:txBody>
      </p:sp>
      <p:sp>
        <p:nvSpPr>
          <p:cNvPr id="16390" name="TextBox 8"/>
          <p:cNvSpPr txBox="1">
            <a:spLocks noChangeArrowheads="1"/>
          </p:cNvSpPr>
          <p:nvPr/>
        </p:nvSpPr>
        <p:spPr bwMode="auto">
          <a:xfrm>
            <a:off x="1273175" y="3706284"/>
            <a:ext cx="26860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2000" b="1">
                <a:solidFill>
                  <a:srgbClr val="2A2A40"/>
                </a:solidFill>
              </a:rPr>
              <a:t>Competitiveness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73266" y="-55034"/>
            <a:ext cx="7170737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endParaRPr lang="en-US" dirty="0">
              <a:solidFill>
                <a:srgbClr val="666699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16392" name="Title 1"/>
          <p:cNvSpPr txBox="1">
            <a:spLocks/>
          </p:cNvSpPr>
          <p:nvPr/>
        </p:nvSpPr>
        <p:spPr bwMode="auto">
          <a:xfrm>
            <a:off x="2362200" y="-76201"/>
            <a:ext cx="6096000" cy="91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altLang="en-US" sz="3200" dirty="0">
                <a:solidFill>
                  <a:srgbClr val="080001"/>
                </a:solidFill>
              </a:rPr>
              <a:t>Virtuous Cycle: Reshoring/Productivity</a:t>
            </a:r>
          </a:p>
        </p:txBody>
      </p:sp>
    </p:spTree>
    <p:extLst>
      <p:ext uri="{BB962C8B-B14F-4D97-AF65-F5344CB8AC3E}">
        <p14:creationId xmlns:p14="http://schemas.microsoft.com/office/powerpoint/2010/main" val="17853365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-228600"/>
            <a:ext cx="7239000" cy="9144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190104"/>
                </a:solidFill>
              </a:rPr>
              <a:t>Competitiveness Toolkit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7816911"/>
              </p:ext>
            </p:extLst>
          </p:nvPr>
        </p:nvGraphicFramePr>
        <p:xfrm>
          <a:off x="762000" y="609600"/>
          <a:ext cx="7467600" cy="5998464"/>
        </p:xfrm>
        <a:graphic>
          <a:graphicData uri="http://schemas.openxmlformats.org/drawingml/2006/table">
            <a:tbl>
              <a:tblPr firstRow="1" firstCol="1" bandRow="1"/>
              <a:tblGrid>
                <a:gridCol w="175671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152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412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1901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Factor</a:t>
                      </a:r>
                    </a:p>
                  </a:txBody>
                  <a:tcPr marL="62430" marR="62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1901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Model</a:t>
                      </a:r>
                    </a:p>
                  </a:txBody>
                  <a:tcPr marL="62430" marR="62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1901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Competitiveness Impact Est.</a:t>
                      </a:r>
                    </a:p>
                  </a:txBody>
                  <a:tcPr marL="62430" marR="62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1901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Skilled Workforce</a:t>
                      </a:r>
                    </a:p>
                  </a:txBody>
                  <a:tcPr marL="62430" marR="62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1901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Germany and Switzerland</a:t>
                      </a:r>
                    </a:p>
                  </a:txBody>
                  <a:tcPr marL="62430" marR="62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1901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5%?</a:t>
                      </a:r>
                    </a:p>
                  </a:txBody>
                  <a:tcPr marL="62430" marR="62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12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1901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Corp Tax Reform</a:t>
                      </a:r>
                    </a:p>
                  </a:txBody>
                  <a:tcPr marL="62430" marR="62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1901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Ireland</a:t>
                      </a:r>
                    </a:p>
                  </a:txBody>
                  <a:tcPr marL="62430" marR="62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1901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2%</a:t>
                      </a:r>
                    </a:p>
                  </a:txBody>
                  <a:tcPr marL="62430" marR="62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1901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VAT</a:t>
                      </a:r>
                    </a:p>
                  </a:txBody>
                  <a:tcPr marL="62430" marR="62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1901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Most of the World</a:t>
                      </a:r>
                    </a:p>
                  </a:txBody>
                  <a:tcPr marL="62430" marR="62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1901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15%?</a:t>
                      </a:r>
                    </a:p>
                  </a:txBody>
                  <a:tcPr marL="62430" marR="62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412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1901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Focus</a:t>
                      </a:r>
                      <a:r>
                        <a:rPr lang="en-US" sz="2400" baseline="0" dirty="0">
                          <a:solidFill>
                            <a:srgbClr val="1901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on reshoring</a:t>
                      </a:r>
                      <a:endParaRPr lang="en-US" sz="2400" dirty="0">
                        <a:solidFill>
                          <a:srgbClr val="190104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430" marR="62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1901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UK, Korea, Holland</a:t>
                      </a:r>
                    </a:p>
                  </a:txBody>
                  <a:tcPr marL="62430" marR="62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1901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</a:p>
                  </a:txBody>
                  <a:tcPr marL="62430" marR="62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412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1901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$ Down 30%</a:t>
                      </a:r>
                    </a:p>
                  </a:txBody>
                  <a:tcPr marL="62430" marR="62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1901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Japan, China, Korea, Europe</a:t>
                      </a:r>
                    </a:p>
                  </a:txBody>
                  <a:tcPr marL="62430" marR="62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1901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10% - 15%</a:t>
                      </a:r>
                    </a:p>
                  </a:txBody>
                  <a:tcPr marL="62430" marR="62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618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1901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Reduce regulations/ health costs</a:t>
                      </a:r>
                    </a:p>
                  </a:txBody>
                  <a:tcPr marL="62430" marR="62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1901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</a:p>
                  </a:txBody>
                  <a:tcPr marL="62430" marR="62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1901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?</a:t>
                      </a:r>
                    </a:p>
                  </a:txBody>
                  <a:tcPr marL="62430" marR="624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278D81-218B-432A-9653-07F5B72B250E}" type="slidenum">
              <a:rPr lang="en-US" smtClean="0">
                <a:solidFill>
                  <a:srgbClr val="66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dirty="0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812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-228600"/>
            <a:ext cx="7239000" cy="9144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Predictions/</a:t>
            </a:r>
            <a:r>
              <a:rPr lang="en-US" dirty="0">
                <a:solidFill>
                  <a:srgbClr val="080001"/>
                </a:solidFill>
              </a:rPr>
              <a:t>Hopes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FF0000"/>
                </a:solidFill>
              </a:rPr>
              <a:t>Skilled workforce: Increased support.</a:t>
            </a:r>
          </a:p>
          <a:p>
            <a:r>
              <a:rPr lang="en-US" sz="2800" dirty="0">
                <a:solidFill>
                  <a:srgbClr val="FF0000"/>
                </a:solidFill>
              </a:rPr>
              <a:t>Corporate tax rates: 20%, phased in</a:t>
            </a:r>
          </a:p>
          <a:p>
            <a:r>
              <a:rPr lang="en-US" sz="2800" dirty="0"/>
              <a:t>BAT: 15%, phased in</a:t>
            </a:r>
          </a:p>
          <a:p>
            <a:r>
              <a:rPr lang="en-US" sz="2800" dirty="0">
                <a:solidFill>
                  <a:srgbClr val="FF0000"/>
                </a:solidFill>
              </a:rPr>
              <a:t>Adjust tariff and non-tariff barriers to match ROW</a:t>
            </a:r>
            <a:endParaRPr lang="en-US" sz="2800" dirty="0"/>
          </a:p>
          <a:p>
            <a:r>
              <a:rPr lang="en-US" sz="2800" dirty="0">
                <a:solidFill>
                  <a:srgbClr val="FF0000"/>
                </a:solidFill>
              </a:rPr>
              <a:t>Regulatory reform: Psychologically positive impact</a:t>
            </a:r>
          </a:p>
          <a:p>
            <a:r>
              <a:rPr lang="en-US" sz="2800" dirty="0">
                <a:solidFill>
                  <a:srgbClr val="FF0000"/>
                </a:solidFill>
              </a:rPr>
              <a:t>Infrastructure: Moderate size</a:t>
            </a:r>
          </a:p>
          <a:p>
            <a:r>
              <a:rPr lang="en-US" sz="2800" dirty="0"/>
              <a:t>Healthcare: Focus on cost reduction and then revise ACA</a:t>
            </a:r>
          </a:p>
        </p:txBody>
      </p:sp>
    </p:spTree>
    <p:extLst>
      <p:ext uri="{BB962C8B-B14F-4D97-AF65-F5344CB8AC3E}">
        <p14:creationId xmlns:p14="http://schemas.microsoft.com/office/powerpoint/2010/main" val="19614960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-228600"/>
            <a:ext cx="7239000" cy="9144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Recommended Corporate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-457200"/>
            <a:ext cx="8839200" cy="5105400"/>
          </a:xfrm>
        </p:spPr>
        <p:txBody>
          <a:bodyPr/>
          <a:lstStyle/>
          <a:p>
            <a:endParaRPr lang="en-US" sz="3200" dirty="0"/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Target imports that cause pain</a:t>
            </a:r>
          </a:p>
          <a:p>
            <a:r>
              <a:rPr lang="en-US" sz="3200" dirty="0"/>
              <a:t>Use TCO to evaluate: </a:t>
            </a:r>
          </a:p>
          <a:p>
            <a:pPr lvl="1"/>
            <a:r>
              <a:rPr lang="en-US" sz="2800" dirty="0"/>
              <a:t>1st Keep existing domestic sources</a:t>
            </a:r>
          </a:p>
          <a:p>
            <a:pPr lvl="1"/>
            <a:r>
              <a:rPr lang="en-US" sz="2800" dirty="0"/>
              <a:t>2nd Shift outsourcing back</a:t>
            </a:r>
          </a:p>
          <a:p>
            <a:pPr lvl="1"/>
            <a:r>
              <a:rPr lang="en-US" sz="2800" dirty="0"/>
              <a:t>3rd Repurpose offshore own-facility to serve the offshore market.  Incrementally invest domestically to serve domestic market</a:t>
            </a:r>
          </a:p>
          <a:p>
            <a:pPr lvl="1"/>
            <a:r>
              <a:rPr lang="en-US" sz="2800" dirty="0"/>
              <a:t>4th Shut offshore own facility.  Build new domestic facility. </a:t>
            </a:r>
            <a:endParaRPr lang="en-US" sz="3200" dirty="0"/>
          </a:p>
          <a:p>
            <a:r>
              <a:rPr lang="en-US" sz="3200" dirty="0"/>
              <a:t>If Canada is best or close build here/4.0/train</a:t>
            </a:r>
          </a:p>
          <a:p>
            <a:r>
              <a:rPr lang="en-US" sz="3200" dirty="0"/>
              <a:t>If Canada high by 5 - 20%, delay.</a:t>
            </a:r>
          </a:p>
          <a:p>
            <a:r>
              <a:rPr lang="en-US" sz="3200" dirty="0"/>
              <a:t>If high by ≥ 20% nearshore or offshore.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Build your skilled workforce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2387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-228600"/>
            <a:ext cx="7239000" cy="9144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Lessons for Canada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5105400"/>
          </a:xfrm>
        </p:spPr>
        <p:txBody>
          <a:bodyPr/>
          <a:lstStyle/>
          <a:p>
            <a:r>
              <a:rPr lang="en-US" sz="2800" dirty="0"/>
              <a:t>Focus on:</a:t>
            </a:r>
          </a:p>
          <a:p>
            <a:pPr lvl="1"/>
            <a:r>
              <a:rPr lang="en-US" sz="2400" dirty="0"/>
              <a:t>Manufacturing</a:t>
            </a:r>
          </a:p>
          <a:p>
            <a:pPr lvl="1"/>
            <a:r>
              <a:rPr lang="en-US" sz="2400" dirty="0"/>
              <a:t>Import substitution/reshoring/FDI more than exports: TCO</a:t>
            </a:r>
          </a:p>
          <a:p>
            <a:pPr lvl="1"/>
            <a:r>
              <a:rPr lang="en-US" sz="2400" dirty="0"/>
              <a:t>Track and promote reshoring. </a:t>
            </a:r>
          </a:p>
          <a:p>
            <a:pPr lvl="1"/>
            <a:r>
              <a:rPr lang="en-US" sz="2400" dirty="0"/>
              <a:t>Apply our methods. Develop a Canadian Champion!</a:t>
            </a:r>
          </a:p>
          <a:p>
            <a:r>
              <a:rPr lang="en-US" sz="2800" dirty="0"/>
              <a:t>Increase competitiveness</a:t>
            </a:r>
          </a:p>
          <a:p>
            <a:r>
              <a:rPr lang="en-US" sz="2800" dirty="0"/>
              <a:t>Skilled workforce: Shortages everywhere, esp. U.S.</a:t>
            </a:r>
          </a:p>
          <a:p>
            <a:r>
              <a:rPr lang="en-US" sz="2800" dirty="0"/>
              <a:t>Market Made in Canada</a:t>
            </a:r>
          </a:p>
          <a:p>
            <a:r>
              <a:rPr lang="en-US" sz="2800" dirty="0"/>
              <a:t>BAT or VAT: Match any U.S. action</a:t>
            </a:r>
          </a:p>
          <a:p>
            <a:r>
              <a:rPr lang="en-US" sz="2800" dirty="0"/>
              <a:t>Produce more mining and oil equipment.</a:t>
            </a:r>
          </a:p>
          <a:p>
            <a:r>
              <a:rPr lang="en-US" sz="2800" dirty="0"/>
              <a:t>Team with U.S. and Mexico to bring mfg. back from Asia.</a:t>
            </a:r>
          </a:p>
        </p:txBody>
      </p:sp>
    </p:spTree>
    <p:extLst>
      <p:ext uri="{BB962C8B-B14F-4D97-AF65-F5344CB8AC3E}">
        <p14:creationId xmlns:p14="http://schemas.microsoft.com/office/powerpoint/2010/main" val="779739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-228600"/>
            <a:ext cx="7239000" cy="9144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80001"/>
                </a:solidFill>
              </a:rPr>
              <a:t>My Long-Term Overview re U.S. Mfg.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991600" cy="5105400"/>
          </a:xfrm>
        </p:spPr>
        <p:txBody>
          <a:bodyPr/>
          <a:lstStyle/>
          <a:p>
            <a:r>
              <a:rPr lang="en-US" dirty="0"/>
              <a:t>Since WWII:</a:t>
            </a:r>
          </a:p>
          <a:p>
            <a:pPr lvl="1"/>
            <a:r>
              <a:rPr lang="en-US" sz="2400" dirty="0"/>
              <a:t>World policeman</a:t>
            </a:r>
          </a:p>
          <a:p>
            <a:pPr lvl="1"/>
            <a:r>
              <a:rPr lang="en-US" sz="2400" dirty="0"/>
              <a:t>Opened market to help countries stabilize and democratize</a:t>
            </a:r>
          </a:p>
          <a:p>
            <a:pPr lvl="1"/>
            <a:r>
              <a:rPr lang="en-US" sz="2400" dirty="0"/>
              <a:t>Sacrificed its manufacturing for diplomacy</a:t>
            </a:r>
          </a:p>
          <a:p>
            <a:pPr lvl="1"/>
            <a:r>
              <a:rPr lang="en-US" sz="2400" dirty="0"/>
              <a:t>Target market for ROW’s exports</a:t>
            </a:r>
          </a:p>
          <a:p>
            <a:pPr lvl="1"/>
            <a:r>
              <a:rPr lang="en-US" sz="2400" dirty="0"/>
              <a:t>Currency too high due to reserve and safe haven status</a:t>
            </a:r>
          </a:p>
          <a:p>
            <a:pPr lvl="1"/>
            <a:r>
              <a:rPr lang="en-US" sz="2400" dirty="0"/>
              <a:t>Poor basic education, training, tax policy</a:t>
            </a:r>
          </a:p>
          <a:p>
            <a:pPr lvl="1"/>
            <a:r>
              <a:rPr lang="en-US" sz="2400" dirty="0"/>
              <a:t>Short-sighted corporate strategies and sourcing policies</a:t>
            </a:r>
          </a:p>
          <a:p>
            <a:r>
              <a:rPr lang="en-US" dirty="0"/>
              <a:t>Result:</a:t>
            </a:r>
          </a:p>
          <a:p>
            <a:pPr lvl="1"/>
            <a:r>
              <a:rPr lang="en-US" sz="2400" dirty="0"/>
              <a:t>Cumulative trade deficits since 1980: $11T, ~ 50% of NYSE value</a:t>
            </a:r>
          </a:p>
          <a:p>
            <a:pPr lvl="1"/>
            <a:r>
              <a:rPr lang="en-US" sz="2400" dirty="0"/>
              <a:t>Budget deficits, mfg. employment, income inequality</a:t>
            </a:r>
          </a:p>
          <a:p>
            <a:pPr lvl="1"/>
            <a:r>
              <a:rPr lang="en-US" sz="2400" dirty="0"/>
              <a:t>Most of mfg. job loss is due to offshoring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577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-76200"/>
            <a:ext cx="7543800" cy="609600"/>
          </a:xfrm>
        </p:spPr>
        <p:txBody>
          <a:bodyPr/>
          <a:lstStyle/>
          <a:p>
            <a:pPr algn="ctr"/>
            <a:r>
              <a:rPr lang="en-US" altLang="en-US" sz="2800" dirty="0">
                <a:solidFill>
                  <a:srgbClr val="190104"/>
                </a:solidFill>
              </a:rPr>
              <a:t>Do the Math. Develop your Strategy!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438400"/>
            <a:ext cx="3276600" cy="20574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10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10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dirty="0"/>
              <a:t>Contact: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dirty="0"/>
              <a:t>Harry Moser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dirty="0"/>
              <a:t>Founder and President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/>
              <a:t>01-847-726-2975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hlinkClick r:id="rId3"/>
              </a:rPr>
              <a:t>harry.moser@reshorenow.org</a:t>
            </a:r>
            <a:r>
              <a:rPr lang="en-US" altLang="en-US" sz="1800" dirty="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800" dirty="0">
                <a:hlinkClick r:id="rId4"/>
              </a:rPr>
              <a:t>www.reshorenow.org</a:t>
            </a:r>
            <a:r>
              <a:rPr lang="en-US" altLang="en-US" sz="1800" dirty="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10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1000" dirty="0"/>
              <a:t>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100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300" dirty="0">
              <a:solidFill>
                <a:srgbClr val="009999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en-US" sz="1000" dirty="0"/>
          </a:p>
        </p:txBody>
      </p:sp>
      <p:pic>
        <p:nvPicPr>
          <p:cNvPr id="62468" name="Picture 4" descr="dutchbo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600200"/>
            <a:ext cx="4724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E40B2A"/>
              </a:buClr>
              <a:buSzPct val="80000"/>
              <a:buFont typeface="Wingdings" pitchFamily="2" charset="2"/>
              <a:buChar char="l"/>
              <a:defRPr sz="2400">
                <a:solidFill>
                  <a:srgbClr val="2A2A4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E40B2A"/>
              </a:buClr>
              <a:buSzPct val="70000"/>
              <a:buFont typeface="Wingdings" pitchFamily="2" charset="2"/>
              <a:buChar char="l"/>
              <a:defRPr sz="2000">
                <a:solidFill>
                  <a:srgbClr val="2A2A4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40B2A"/>
              </a:buClr>
              <a:buSzPct val="65000"/>
              <a:buFont typeface="Wingdings" pitchFamily="2" charset="2"/>
              <a:buChar char="l"/>
              <a:defRPr sz="1600">
                <a:solidFill>
                  <a:srgbClr val="2A2A4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40B2A"/>
              </a:buClr>
              <a:buSzPct val="60000"/>
              <a:buFont typeface="Wingdings" pitchFamily="2" charset="2"/>
              <a:buChar char="l"/>
              <a:defRPr sz="1200">
                <a:solidFill>
                  <a:srgbClr val="2A2A4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40B2A"/>
              </a:buClr>
              <a:buSzPct val="40000"/>
              <a:buFont typeface="Wingdings" pitchFamily="2" charset="2"/>
              <a:buChar char="l"/>
              <a:defRPr sz="1200">
                <a:solidFill>
                  <a:srgbClr val="2A2A4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40B2A"/>
              </a:buClr>
              <a:buSzPct val="40000"/>
              <a:buFont typeface="Wingdings" pitchFamily="2" charset="2"/>
              <a:buChar char="l"/>
              <a:defRPr sz="1200">
                <a:solidFill>
                  <a:srgbClr val="2A2A4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40B2A"/>
              </a:buClr>
              <a:buSzPct val="40000"/>
              <a:buFont typeface="Wingdings" pitchFamily="2" charset="2"/>
              <a:buChar char="l"/>
              <a:defRPr sz="1200">
                <a:solidFill>
                  <a:srgbClr val="2A2A4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40B2A"/>
              </a:buClr>
              <a:buSzPct val="40000"/>
              <a:buFont typeface="Wingdings" pitchFamily="2" charset="2"/>
              <a:buChar char="l"/>
              <a:defRPr sz="1200">
                <a:solidFill>
                  <a:srgbClr val="2A2A4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40B2A"/>
              </a:buClr>
              <a:buSzPct val="40000"/>
              <a:buFont typeface="Wingdings" pitchFamily="2" charset="2"/>
              <a:buChar char="l"/>
              <a:defRPr sz="1200">
                <a:solidFill>
                  <a:srgbClr val="2A2A4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D07BDF96-D961-4856-AEEA-AB8A233F09BB}" type="slidenum">
              <a:rPr lang="en-US" altLang="en-US" sz="1800" smtClean="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80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2" y="5029201"/>
            <a:ext cx="352859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80001"/>
                </a:solidFill>
              </a:rPr>
              <a:t>Useful links: </a:t>
            </a:r>
          </a:p>
          <a:p>
            <a:r>
              <a:rPr lang="en-US" u="sng" dirty="0">
                <a:solidFill>
                  <a:srgbClr val="080001"/>
                </a:solidFill>
                <a:latin typeface="Calibri"/>
                <a:ea typeface="Calibri"/>
                <a:cs typeface="Times New Roman"/>
                <a:hlinkClick r:id="rId6"/>
              </a:rPr>
              <a:t>ACETool</a:t>
            </a:r>
            <a:endParaRPr lang="en-US" dirty="0">
              <a:solidFill>
                <a:srgbClr val="080001"/>
              </a:solidFill>
              <a:latin typeface="Calibri"/>
              <a:ea typeface="Calibri"/>
              <a:cs typeface="Times New Roman"/>
            </a:endParaRPr>
          </a:p>
          <a:p>
            <a:r>
              <a:rPr lang="en-US" u="sng" dirty="0">
                <a:solidFill>
                  <a:srgbClr val="080001"/>
                </a:solidFill>
                <a:latin typeface="Calibri"/>
                <a:ea typeface="Calibri"/>
                <a:cs typeface="Times New Roman"/>
                <a:hlinkClick r:id="rId7"/>
              </a:rPr>
              <a:t>Cost Differential Frontier</a:t>
            </a:r>
            <a:endParaRPr lang="en-US" dirty="0">
              <a:solidFill>
                <a:srgbClr val="080001"/>
              </a:solidFill>
              <a:latin typeface="Calibri"/>
              <a:ea typeface="Calibri"/>
              <a:cs typeface="Times New Roman"/>
            </a:endParaRPr>
          </a:p>
          <a:p>
            <a:r>
              <a:rPr lang="en-US" u="sng" dirty="0">
                <a:solidFill>
                  <a:srgbClr val="080001"/>
                </a:solidFill>
                <a:latin typeface="Calibri"/>
                <a:ea typeface="Calibri"/>
                <a:cs typeface="Times New Roman"/>
                <a:hlinkClick r:id="rId8"/>
              </a:rPr>
              <a:t>Total Cost of Ownership Estimator™</a:t>
            </a:r>
            <a:endParaRPr lang="en-US" u="sng" dirty="0">
              <a:solidFill>
                <a:srgbClr val="080001"/>
              </a:solidFill>
              <a:latin typeface="Calibri"/>
              <a:ea typeface="Calibri"/>
              <a:cs typeface="Times New Roman"/>
            </a:endParaRPr>
          </a:p>
          <a:p>
            <a:r>
              <a:rPr lang="en-US" u="sng" dirty="0">
                <a:solidFill>
                  <a:srgbClr val="080001"/>
                </a:solidFill>
                <a:latin typeface="Calibri"/>
                <a:ea typeface="Calibri"/>
                <a:cs typeface="Times New Roman"/>
                <a:hlinkClick r:id="rId9"/>
              </a:rPr>
              <a:t>Skilled Workforce</a:t>
            </a:r>
            <a:endParaRPr lang="en-US" u="sng" dirty="0">
              <a:solidFill>
                <a:srgbClr val="080001"/>
              </a:solidFill>
              <a:latin typeface="Calibri"/>
              <a:ea typeface="Calibri"/>
              <a:cs typeface="Times New Roman"/>
            </a:endParaRPr>
          </a:p>
          <a:p>
            <a:r>
              <a:rPr lang="en-US" u="sng" dirty="0">
                <a:solidFill>
                  <a:srgbClr val="080001"/>
                </a:solidFill>
                <a:latin typeface="Calibri"/>
                <a:ea typeface="Calibri"/>
                <a:cs typeface="Times New Roman"/>
                <a:hlinkClick r:id="rId10"/>
              </a:rPr>
              <a:t>Economic Development</a:t>
            </a:r>
            <a:endParaRPr lang="en-US" dirty="0">
              <a:solidFill>
                <a:srgbClr val="080001"/>
              </a:solidFill>
              <a:latin typeface="Calibri"/>
              <a:ea typeface="Calibri"/>
              <a:cs typeface="Times New Roman"/>
            </a:endParaRPr>
          </a:p>
          <a:p>
            <a:endParaRPr lang="en-US" dirty="0">
              <a:solidFill>
                <a:srgbClr val="0800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204557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1544638" y="-101600"/>
            <a:ext cx="7893050" cy="914400"/>
          </a:xfrm>
        </p:spPr>
        <p:txBody>
          <a:bodyPr/>
          <a:lstStyle/>
          <a:p>
            <a:pPr algn="ctr"/>
            <a:r>
              <a:rPr lang="en-US" altLang="en-US" sz="2800">
                <a:solidFill>
                  <a:schemeClr val="tx2"/>
                </a:solidFill>
              </a:rPr>
              <a:t>Marketing the Benefits of Reshored Products</a:t>
            </a:r>
          </a:p>
        </p:txBody>
      </p:sp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152400" y="960438"/>
            <a:ext cx="8839200" cy="5264151"/>
          </a:xfrm>
        </p:spPr>
        <p:txBody>
          <a:bodyPr/>
          <a:lstStyle/>
          <a:p>
            <a:r>
              <a:rPr lang="en-US" altLang="en-US" sz="2800" dirty="0"/>
              <a:t>Key behavioral influences to implement when marketing </a:t>
            </a:r>
            <a:r>
              <a:rPr lang="en-US" altLang="en-US" sz="2800" dirty="0" err="1"/>
              <a:t>reshored</a:t>
            </a:r>
            <a:r>
              <a:rPr lang="en-US" altLang="en-US" sz="2800" dirty="0"/>
              <a:t> products:</a:t>
            </a:r>
          </a:p>
          <a:p>
            <a:pPr lvl="1"/>
            <a:r>
              <a:rPr lang="en-US" altLang="en-US" sz="2400" dirty="0"/>
              <a:t>Environmental Impact: Sustainable: reduced shipping and stricter standards improves environmental footprint</a:t>
            </a:r>
          </a:p>
          <a:p>
            <a:pPr lvl="1"/>
            <a:r>
              <a:rPr lang="en-US" altLang="en-US" sz="2400" dirty="0"/>
              <a:t>Local Jobs: Reduces unemployment and supports local families and communities</a:t>
            </a:r>
          </a:p>
          <a:p>
            <a:pPr lvl="1"/>
            <a:r>
              <a:rPr lang="en-US" altLang="en-US" sz="2400" dirty="0"/>
              <a:t>Convenience and Efficiency: Provides more efficient production, flexibility and faster lead times </a:t>
            </a:r>
          </a:p>
          <a:p>
            <a:pPr lvl="1"/>
            <a:r>
              <a:rPr lang="en-US" altLang="en-US" sz="2400" dirty="0"/>
              <a:t>Quality: Made in USA reinforces the message of quality standards, builds brand presence and creates an emotional connection with consumers</a:t>
            </a:r>
          </a:p>
          <a:p>
            <a:pPr lvl="1"/>
            <a:endParaRPr lang="en-US" altLang="en-US" dirty="0"/>
          </a:p>
          <a:p>
            <a:pPr lvl="1"/>
            <a:endParaRPr lang="en-US" altLang="en-US" dirty="0"/>
          </a:p>
          <a:p>
            <a:pPr lvl="1"/>
            <a:endParaRPr lang="en-US" altLang="en-US" sz="1400" dirty="0"/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152400" y="6070601"/>
            <a:ext cx="8839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2A2A40"/>
                </a:solidFill>
              </a:rPr>
              <a:t>Source: Traction Digital, “The Effects of Reshoring on Purchase Behaviour and How Marketers Need to Keep Pace!”, Feb. 2017; https://tractiondigital.com/the-effects-of-reshoring-on-purchase-behaviour-and-how-marketers-need-to-keep-pace/#comments</a:t>
            </a:r>
            <a:endParaRPr lang="en-US" altLang="en-US" sz="1400" b="1">
              <a:solidFill>
                <a:srgbClr val="2A2A40"/>
              </a:solidFill>
            </a:endParaRPr>
          </a:p>
          <a:p>
            <a:pPr eaLnBrk="1" hangingPunct="1"/>
            <a:endParaRPr lang="en-US" altLang="en-US" sz="1800"/>
          </a:p>
        </p:txBody>
      </p:sp>
      <p:sp>
        <p:nvSpPr>
          <p:cNvPr id="2" name="TextBox 1"/>
          <p:cNvSpPr txBox="1"/>
          <p:nvPr/>
        </p:nvSpPr>
        <p:spPr>
          <a:xfrm>
            <a:off x="5934271" y="21553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1495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-228600"/>
            <a:ext cx="7239000" cy="9144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190104"/>
                </a:solidFill>
              </a:rPr>
              <a:t>Quantifying the Competitiveness Gap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TCO user database provides:</a:t>
            </a:r>
          </a:p>
          <a:p>
            <a:pPr lvl="1"/>
            <a:r>
              <a:rPr lang="en-US" sz="2400" dirty="0"/>
              <a:t>Ex-works product price comparisons</a:t>
            </a:r>
          </a:p>
          <a:p>
            <a:pPr lvl="1"/>
            <a:r>
              <a:rPr lang="en-US" sz="2400" dirty="0"/>
              <a:t>User calculated “hidden” costs including quality, delivery, IP etc.</a:t>
            </a:r>
          </a:p>
          <a:p>
            <a:pPr lvl="1"/>
            <a:r>
              <a:rPr lang="en-US" sz="2400" dirty="0"/>
              <a:t>By source country (esp. China) and industry</a:t>
            </a:r>
          </a:p>
          <a:p>
            <a:r>
              <a:rPr lang="en-US" sz="2800" dirty="0"/>
              <a:t>We could:</a:t>
            </a:r>
          </a:p>
          <a:p>
            <a:pPr lvl="1"/>
            <a:r>
              <a:rPr lang="en-US" sz="2400" dirty="0"/>
              <a:t>Calculate the % ex-works and TCO competitiveness gaps.</a:t>
            </a:r>
          </a:p>
          <a:p>
            <a:pPr lvl="1"/>
            <a:r>
              <a:rPr lang="en-US" sz="2400" dirty="0"/>
              <a:t>Estimate the mix of actions (VAT, corp tax rates, productivity, USD) to reduce the trade deficit by X%.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836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1752600" y="155575"/>
            <a:ext cx="7239000" cy="914400"/>
          </a:xfrm>
        </p:spPr>
        <p:txBody>
          <a:bodyPr/>
          <a:lstStyle/>
          <a:p>
            <a:pPr algn="ctr" eaLnBrk="1" hangingPunct="1"/>
            <a:r>
              <a:rPr lang="en-US" altLang="en-US">
                <a:solidFill>
                  <a:srgbClr val="2A2A40"/>
                </a:solidFill>
              </a:rPr>
              <a:t>Digitization Leads to Localization of Supply Chains </a:t>
            </a:r>
          </a:p>
        </p:txBody>
      </p:sp>
      <p:sp>
        <p:nvSpPr>
          <p:cNvPr id="16386" name="TextBox 3"/>
          <p:cNvSpPr txBox="1">
            <a:spLocks noChangeArrowheads="1"/>
          </p:cNvSpPr>
          <p:nvPr/>
        </p:nvSpPr>
        <p:spPr bwMode="auto">
          <a:xfrm>
            <a:off x="152400" y="6057901"/>
            <a:ext cx="8839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400">
                <a:solidFill>
                  <a:srgbClr val="2A2A40"/>
                </a:solidFill>
              </a:rPr>
              <a:t>Source: Industry Week Webinar, “Industry 4.0 overview of key application areas</a:t>
            </a:r>
          </a:p>
          <a:p>
            <a:pPr eaLnBrk="1" hangingPunct="1"/>
            <a:r>
              <a:rPr lang="en-US" altLang="en-US" sz="1400">
                <a:solidFill>
                  <a:srgbClr val="2A2A40"/>
                </a:solidFill>
              </a:rPr>
              <a:t>and survey findings”, Feb. 23, 2017; http://event.lvl3.on24.com/event/13/37/10/8/rt/1/documents/resourceList1487874749267/webinar_presentation.pdf</a:t>
            </a:r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81139"/>
            <a:ext cx="8839200" cy="440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31200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752600" y="163513"/>
            <a:ext cx="7239000" cy="914400"/>
          </a:xfrm>
        </p:spPr>
        <p:txBody>
          <a:bodyPr/>
          <a:lstStyle/>
          <a:p>
            <a:pPr algn="ctr"/>
            <a:r>
              <a:rPr lang="en-US" altLang="en-US" b="1">
                <a:solidFill>
                  <a:srgbClr val="2A2A40"/>
                </a:solidFill>
              </a:rPr>
              <a:t>Trump Targets Trade Abuses with Executive Orders</a:t>
            </a:r>
            <a:endParaRPr lang="en-US" altLang="en-US">
              <a:solidFill>
                <a:srgbClr val="2A2A40"/>
              </a:solidFill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3286125"/>
          </a:xfrm>
        </p:spPr>
        <p:txBody>
          <a:bodyPr/>
          <a:lstStyle/>
          <a:p>
            <a:r>
              <a:rPr lang="en-US" altLang="en-US"/>
              <a:t>President Trump wants to lower the $502.3 billion (2016) U.S. trade deficit</a:t>
            </a:r>
          </a:p>
          <a:p>
            <a:r>
              <a:rPr lang="en-US" altLang="en-US"/>
              <a:t>Trump signs 2 executive orders to deter trade abuses</a:t>
            </a:r>
          </a:p>
          <a:p>
            <a:r>
              <a:rPr lang="en-US" altLang="en-US"/>
              <a:t>Exec Order #1: Identify trade abuse that contribute to the trade deficit</a:t>
            </a:r>
          </a:p>
          <a:p>
            <a:r>
              <a:rPr lang="en-US" altLang="en-US"/>
              <a:t>Exec order #2:  escalate the collection of anti-dumping and countervailing duties, levied against foreign governments that subsidize products so they can be sold below cost</a:t>
            </a:r>
          </a:p>
          <a:p>
            <a:endParaRPr lang="en-US" altLang="en-US"/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152400" y="5572126"/>
            <a:ext cx="88392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40B2A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rgbClr val="2A2A4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E40B2A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rgbClr val="2A2A4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40B2A"/>
              </a:buClr>
              <a:buSzPct val="65000"/>
              <a:buFont typeface="Wingdings" panose="05000000000000000000" pitchFamily="2" charset="2"/>
              <a:buChar char="l"/>
              <a:defRPr sz="1600">
                <a:solidFill>
                  <a:srgbClr val="2A2A4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40B2A"/>
              </a:buClr>
              <a:buSzPct val="60000"/>
              <a:buFont typeface="Wingdings" panose="05000000000000000000" pitchFamily="2" charset="2"/>
              <a:buChar char="l"/>
              <a:defRPr sz="1200">
                <a:solidFill>
                  <a:srgbClr val="2A2A4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40B2A"/>
              </a:buClr>
              <a:buSzPct val="40000"/>
              <a:buFont typeface="Wingdings" panose="05000000000000000000" pitchFamily="2" charset="2"/>
              <a:buChar char="l"/>
              <a:defRPr sz="1200">
                <a:solidFill>
                  <a:srgbClr val="2A2A4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40B2A"/>
              </a:buClr>
              <a:buSzPct val="40000"/>
              <a:buFont typeface="Wingdings" panose="05000000000000000000" pitchFamily="2" charset="2"/>
              <a:buChar char="l"/>
              <a:defRPr sz="1200">
                <a:solidFill>
                  <a:srgbClr val="2A2A4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40B2A"/>
              </a:buClr>
              <a:buSzPct val="40000"/>
              <a:buFont typeface="Wingdings" panose="05000000000000000000" pitchFamily="2" charset="2"/>
              <a:buChar char="l"/>
              <a:defRPr sz="1200">
                <a:solidFill>
                  <a:srgbClr val="2A2A4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40B2A"/>
              </a:buClr>
              <a:buSzPct val="40000"/>
              <a:buFont typeface="Wingdings" panose="05000000000000000000" pitchFamily="2" charset="2"/>
              <a:buChar char="l"/>
              <a:defRPr sz="1200">
                <a:solidFill>
                  <a:srgbClr val="2A2A4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40B2A"/>
              </a:buClr>
              <a:buSzPct val="40000"/>
              <a:buFont typeface="Wingdings" panose="05000000000000000000" pitchFamily="2" charset="2"/>
              <a:buChar char="l"/>
              <a:defRPr sz="1200">
                <a:solidFill>
                  <a:srgbClr val="2A2A4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Source: Manufacturing.net, “Trump To Sign Executive Orders Targeting Trade Abuses”, Mar. 31, 2017: </a:t>
            </a:r>
            <a:r>
              <a:rPr lang="en-US" altLang="en-US" sz="1400">
                <a:hlinkClick r:id="" action="ppaction://noaction"/>
              </a:rPr>
              <a:t>http://www.manufacturing.net/news/2017/03/trump-sign-executive-orders-targeting-trade-abuses?et_cid=5896169&amp;et_rid=1020403735&amp;location=top&amp;et_cid=5896169&amp;et_rid=1020403735&amp;linkid=http%3a%2f%2fwww.manufacturing.net%2fnews%2f2017%2f03%2ftrump-sign-executive-orders-targeting-trade-abuses%3fet_cid%3d5896169%26et_rid%3d%%subscriberid%%%26location%3dtop</a:t>
            </a:r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19850652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Shape 1"/>
          <p:cNvSpPr txBox="1">
            <a:spLocks noChangeArrowheads="1"/>
          </p:cNvSpPr>
          <p:nvPr/>
        </p:nvSpPr>
        <p:spPr bwMode="auto">
          <a:xfrm>
            <a:off x="1385888" y="685800"/>
            <a:ext cx="6324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en-US" sz="2800" dirty="0">
                <a:solidFill>
                  <a:srgbClr val="190104"/>
                </a:solidFill>
                <a:latin typeface="Arial" pitchFamily="34" charset="0"/>
                <a:cs typeface="Arial" pitchFamily="34" charset="0"/>
              </a:rPr>
              <a:t>Reshored &amp; FDI’d Industries: Top 10</a:t>
            </a:r>
            <a:endParaRPr lang="en-US" altLang="en-US" sz="2800" dirty="0"/>
          </a:p>
        </p:txBody>
      </p:sp>
      <p:sp>
        <p:nvSpPr>
          <p:cNvPr id="41987" name="CustomShape 2"/>
          <p:cNvSpPr>
            <a:spLocks noChangeArrowheads="1"/>
          </p:cNvSpPr>
          <p:nvPr/>
        </p:nvSpPr>
        <p:spPr bwMode="auto">
          <a:xfrm>
            <a:off x="30168" y="5105403"/>
            <a:ext cx="1379537" cy="136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en-US" altLang="en-US" sz="1200" dirty="0">
                <a:solidFill>
                  <a:srgbClr val="190104"/>
                </a:solidFill>
                <a:latin typeface="Arial" pitchFamily="34" charset="0"/>
                <a:cs typeface="Arial" pitchFamily="34" charset="0"/>
              </a:rPr>
              <a:t>Sources: Reshoring Initiative Library.</a:t>
            </a:r>
            <a:endParaRPr lang="en-US" altLang="en-US" dirty="0">
              <a:solidFill>
                <a:srgbClr val="190104"/>
              </a:solidFill>
            </a:endParaRPr>
          </a:p>
          <a:p>
            <a:endParaRPr lang="en-US" altLang="en-US" dirty="0">
              <a:solidFill>
                <a:srgbClr val="190104"/>
              </a:solidFill>
            </a:endParaRPr>
          </a:p>
          <a:p>
            <a:r>
              <a:rPr lang="en-US" altLang="en-US" sz="1200" dirty="0">
                <a:solidFill>
                  <a:srgbClr val="190104"/>
                </a:solidFill>
                <a:latin typeface="Arial" pitchFamily="34" charset="0"/>
                <a:cs typeface="Arial" pitchFamily="34" charset="0"/>
              </a:rPr>
              <a:t>Cases 2007 through 12/31/15.</a:t>
            </a:r>
            <a:endParaRPr lang="en-US" altLang="en-US" dirty="0">
              <a:solidFill>
                <a:srgbClr val="190104"/>
              </a:solidFill>
            </a:endParaRPr>
          </a:p>
        </p:txBody>
      </p:sp>
      <p:graphicFrame>
        <p:nvGraphicFramePr>
          <p:cNvPr id="47" name="Table 3"/>
          <p:cNvGraphicFramePr/>
          <p:nvPr>
            <p:extLst/>
          </p:nvPr>
        </p:nvGraphicFramePr>
        <p:xfrm>
          <a:off x="1385888" y="1295400"/>
          <a:ext cx="6310850" cy="5394729"/>
        </p:xfrm>
        <a:graphic>
          <a:graphicData uri="http://schemas.openxmlformats.org/drawingml/2006/table">
            <a:tbl>
              <a:tblPr/>
              <a:tblGrid>
                <a:gridCol w="471011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007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7179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190104"/>
                          </a:solidFill>
                          <a:latin typeface="Arial"/>
                        </a:rPr>
                        <a:t>Industry</a:t>
                      </a:r>
                      <a:endParaRPr sz="2400" b="1" dirty="0">
                        <a:solidFill>
                          <a:srgbClr val="190104"/>
                        </a:solidFill>
                      </a:endParaRPr>
                    </a:p>
                  </a:txBody>
                  <a:tcPr marL="91439" marR="91439" marT="45709" marB="45709"/>
                </a:tc>
                <a:tc>
                  <a:txBody>
                    <a:bodyPr/>
                    <a:lstStyle/>
                    <a:p>
                      <a:r>
                        <a:rPr lang="en-US" sz="2400" b="1">
                          <a:solidFill>
                            <a:srgbClr val="190104"/>
                          </a:solidFill>
                          <a:latin typeface="Arial"/>
                        </a:rPr>
                        <a:t>Jobs</a:t>
                      </a:r>
                      <a:endParaRPr sz="2400" b="1">
                        <a:solidFill>
                          <a:srgbClr val="190104"/>
                        </a:solidFill>
                      </a:endParaRPr>
                    </a:p>
                  </a:txBody>
                  <a:tcPr marL="91439" marR="91439" marT="45709" marB="45709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179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190104"/>
                          </a:solidFill>
                          <a:latin typeface="Arial"/>
                        </a:rPr>
                        <a:t>Transportation Equipment</a:t>
                      </a:r>
                      <a:endParaRPr sz="2400" dirty="0">
                        <a:solidFill>
                          <a:srgbClr val="190104"/>
                        </a:solidFill>
                      </a:endParaRPr>
                    </a:p>
                  </a:txBody>
                  <a:tcPr marL="91439" marR="91439" marT="45709" marB="45709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190104"/>
                          </a:solidFill>
                          <a:latin typeface="Arial"/>
                        </a:rPr>
                        <a:t>98,232</a:t>
                      </a:r>
                      <a:endParaRPr sz="2400" dirty="0">
                        <a:solidFill>
                          <a:srgbClr val="190104"/>
                        </a:solidFill>
                      </a:endParaRPr>
                    </a:p>
                  </a:txBody>
                  <a:tcPr marL="91439" marR="91439" marT="45709" marB="45709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2939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190104"/>
                          </a:solidFill>
                          <a:latin typeface="Arial"/>
                        </a:rPr>
                        <a:t>Electrical Equipment, Appliances, Components</a:t>
                      </a:r>
                      <a:endParaRPr sz="2400" dirty="0">
                        <a:solidFill>
                          <a:srgbClr val="190104"/>
                        </a:solidFill>
                      </a:endParaRPr>
                    </a:p>
                  </a:txBody>
                  <a:tcPr marL="91439" marR="91439" marT="45709" marB="45709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190104"/>
                          </a:solidFill>
                        </a:rPr>
                        <a:t>35,388</a:t>
                      </a:r>
                      <a:endParaRPr sz="2400" dirty="0">
                        <a:solidFill>
                          <a:srgbClr val="190104"/>
                        </a:solidFill>
                      </a:endParaRPr>
                    </a:p>
                  </a:txBody>
                  <a:tcPr marL="91439" marR="91439" marT="45709" marB="45709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179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190104"/>
                          </a:solidFill>
                          <a:latin typeface="Arial"/>
                        </a:rPr>
                        <a:t>Fabricated Metal Products</a:t>
                      </a:r>
                      <a:endParaRPr sz="2400" dirty="0">
                        <a:solidFill>
                          <a:srgbClr val="190104"/>
                        </a:solidFill>
                      </a:endParaRPr>
                    </a:p>
                  </a:txBody>
                  <a:tcPr marL="91439" marR="91439" marT="45709" marB="45709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190104"/>
                          </a:solidFill>
                          <a:latin typeface="Arial"/>
                        </a:rPr>
                        <a:t>20,413</a:t>
                      </a:r>
                      <a:endParaRPr sz="2400" dirty="0">
                        <a:solidFill>
                          <a:srgbClr val="190104"/>
                        </a:solidFill>
                      </a:endParaRPr>
                    </a:p>
                  </a:txBody>
                  <a:tcPr marL="91439" marR="91439" marT="45709" marB="45709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7179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190104"/>
                          </a:solidFill>
                        </a:rPr>
                        <a:t>Plastic/Rubber Products</a:t>
                      </a:r>
                      <a:endParaRPr sz="2400" dirty="0">
                        <a:solidFill>
                          <a:srgbClr val="190104"/>
                        </a:solidFill>
                      </a:endParaRPr>
                    </a:p>
                  </a:txBody>
                  <a:tcPr marL="91439" marR="91439" marT="45709" marB="45709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190104"/>
                          </a:solidFill>
                        </a:rPr>
                        <a:t>19,507</a:t>
                      </a:r>
                      <a:endParaRPr sz="2400" dirty="0">
                        <a:solidFill>
                          <a:srgbClr val="190104"/>
                        </a:solidFill>
                      </a:endParaRPr>
                    </a:p>
                  </a:txBody>
                  <a:tcPr marL="91439" marR="91439" marT="45709" marB="45709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7179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190104"/>
                          </a:solidFill>
                          <a:latin typeface="Arial"/>
                        </a:rPr>
                        <a:t>Computer/Electronic Products</a:t>
                      </a:r>
                      <a:endParaRPr sz="2400" dirty="0">
                        <a:solidFill>
                          <a:srgbClr val="190104"/>
                        </a:solidFill>
                      </a:endParaRPr>
                    </a:p>
                  </a:txBody>
                  <a:tcPr marL="91439" marR="91439" marT="45709" marB="45709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190104"/>
                          </a:solidFill>
                        </a:rPr>
                        <a:t>15,635</a:t>
                      </a:r>
                      <a:endParaRPr sz="2400" dirty="0">
                        <a:solidFill>
                          <a:srgbClr val="190104"/>
                        </a:solidFill>
                      </a:endParaRPr>
                    </a:p>
                  </a:txBody>
                  <a:tcPr marL="91439" marR="91439" marT="45709" marB="45709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7179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190104"/>
                          </a:solidFill>
                          <a:latin typeface="Arial"/>
                        </a:rPr>
                        <a:t>Apparel/Textiles</a:t>
                      </a:r>
                      <a:endParaRPr sz="2400" dirty="0">
                        <a:solidFill>
                          <a:srgbClr val="190104"/>
                        </a:solidFill>
                      </a:endParaRPr>
                    </a:p>
                  </a:txBody>
                  <a:tcPr marL="91439" marR="91439" marT="45709" marB="45709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190104"/>
                          </a:solidFill>
                          <a:latin typeface="Arial"/>
                        </a:rPr>
                        <a:t>13,903</a:t>
                      </a:r>
                      <a:endParaRPr sz="2400" dirty="0">
                        <a:solidFill>
                          <a:srgbClr val="190104"/>
                        </a:solidFill>
                      </a:endParaRPr>
                    </a:p>
                  </a:txBody>
                  <a:tcPr marL="91439" marR="91439" marT="45709" marB="45709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7179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190104"/>
                          </a:solidFill>
                          <a:latin typeface="Arial"/>
                        </a:rPr>
                        <a:t>Machinery</a:t>
                      </a:r>
                      <a:endParaRPr sz="2400" dirty="0">
                        <a:solidFill>
                          <a:srgbClr val="190104"/>
                        </a:solidFill>
                      </a:endParaRPr>
                    </a:p>
                  </a:txBody>
                  <a:tcPr marL="91439" marR="91439" marT="45709" marB="45709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190104"/>
                          </a:solidFill>
                          <a:latin typeface="Arial"/>
                        </a:rPr>
                        <a:t>13,561</a:t>
                      </a:r>
                      <a:endParaRPr sz="2400" dirty="0">
                        <a:solidFill>
                          <a:srgbClr val="190104"/>
                        </a:solidFill>
                      </a:endParaRPr>
                    </a:p>
                  </a:txBody>
                  <a:tcPr marL="91439" marR="91439" marT="45709" marB="45709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7179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80001"/>
                          </a:solidFill>
                        </a:rPr>
                        <a:t>Chemicals</a:t>
                      </a:r>
                      <a:endParaRPr sz="2400" dirty="0">
                        <a:solidFill>
                          <a:srgbClr val="080001"/>
                        </a:solidFill>
                      </a:endParaRPr>
                    </a:p>
                  </a:txBody>
                  <a:tcPr marL="91439" marR="91439" marT="45709" marB="45709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80001"/>
                          </a:solidFill>
                        </a:rPr>
                        <a:t>10,652</a:t>
                      </a:r>
                      <a:endParaRPr sz="2400" dirty="0">
                        <a:solidFill>
                          <a:srgbClr val="080001"/>
                        </a:solidFill>
                      </a:endParaRPr>
                    </a:p>
                  </a:txBody>
                  <a:tcPr marL="91439" marR="91439" marT="45709" marB="45709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57179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190104"/>
                          </a:solidFill>
                          <a:latin typeface="Arial"/>
                        </a:rPr>
                        <a:t>Wood Products</a:t>
                      </a:r>
                      <a:endParaRPr sz="2400" dirty="0">
                        <a:solidFill>
                          <a:srgbClr val="190104"/>
                        </a:solidFill>
                      </a:endParaRPr>
                    </a:p>
                  </a:txBody>
                  <a:tcPr marL="91439" marR="91439" marT="45709" marB="45709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190104"/>
                          </a:solidFill>
                          <a:latin typeface="Arial"/>
                        </a:rPr>
                        <a:t>9,853</a:t>
                      </a:r>
                      <a:endParaRPr sz="2400" dirty="0">
                        <a:solidFill>
                          <a:srgbClr val="190104"/>
                        </a:solidFill>
                      </a:endParaRPr>
                    </a:p>
                  </a:txBody>
                  <a:tcPr marL="91439" marR="91439" marT="45709" marB="45709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57179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190104"/>
                          </a:solidFill>
                          <a:latin typeface="Arial"/>
                        </a:rPr>
                        <a:t>Food &amp; Beverage</a:t>
                      </a:r>
                      <a:endParaRPr sz="2400" dirty="0">
                        <a:solidFill>
                          <a:srgbClr val="190104"/>
                        </a:solidFill>
                      </a:endParaRPr>
                    </a:p>
                  </a:txBody>
                  <a:tcPr marL="91439" marR="91439" marT="45709" marB="45709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190104"/>
                          </a:solidFill>
                          <a:latin typeface="Arial"/>
                        </a:rPr>
                        <a:t>7,417</a:t>
                      </a:r>
                      <a:endParaRPr sz="2400" dirty="0">
                        <a:solidFill>
                          <a:srgbClr val="190104"/>
                        </a:solidFill>
                      </a:endParaRPr>
                    </a:p>
                  </a:txBody>
                  <a:tcPr marL="91439" marR="91439" marT="45709" marB="45709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C5E7E8-EFE7-4256-8F8F-7712821F0AE3}" type="slidenum">
              <a:rPr lang="en-US" smtClean="0">
                <a:solidFill>
                  <a:srgbClr val="66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 dirty="0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53490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Shape 1"/>
          <p:cNvSpPr txBox="1">
            <a:spLocks noChangeArrowheads="1"/>
          </p:cNvSpPr>
          <p:nvPr/>
        </p:nvSpPr>
        <p:spPr bwMode="auto">
          <a:xfrm>
            <a:off x="1712912" y="2"/>
            <a:ext cx="7431088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en-US" sz="3600" dirty="0">
                <a:solidFill>
                  <a:srgbClr val="2A2A40"/>
                </a:solidFill>
                <a:latin typeface="Arial" pitchFamily="34" charset="0"/>
                <a:cs typeface="Arial" pitchFamily="34" charset="0"/>
              </a:rPr>
              <a:t>Negative Issues Offshore: Top 10</a:t>
            </a:r>
            <a:endParaRPr lang="en-US" altLang="en-US" dirty="0"/>
          </a:p>
        </p:txBody>
      </p:sp>
      <p:sp>
        <p:nvSpPr>
          <p:cNvPr id="43011" name="CustomShape 2"/>
          <p:cNvSpPr>
            <a:spLocks noChangeArrowheads="1"/>
          </p:cNvSpPr>
          <p:nvPr/>
        </p:nvSpPr>
        <p:spPr bwMode="auto">
          <a:xfrm>
            <a:off x="176213" y="6599767"/>
            <a:ext cx="8763000" cy="22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en-US" altLang="en-US" sz="1200" dirty="0">
                <a:solidFill>
                  <a:srgbClr val="190104"/>
                </a:solidFill>
                <a:latin typeface="Arial" pitchFamily="34" charset="0"/>
                <a:ea typeface="MS PGothic" pitchFamily="34" charset="-128"/>
              </a:rPr>
              <a:t>Source: </a:t>
            </a:r>
            <a:r>
              <a:rPr lang="en-US" altLang="en-US" sz="1200" i="1" dirty="0">
                <a:solidFill>
                  <a:srgbClr val="190104"/>
                </a:solidFill>
                <a:latin typeface="Arial" pitchFamily="34" charset="0"/>
                <a:ea typeface="MS PGothic" pitchFamily="34" charset="-128"/>
              </a:rPr>
              <a:t>Reshoring Initiative Library, December 2015.</a:t>
            </a:r>
            <a:endParaRPr lang="en-US" altLang="en-US" dirty="0"/>
          </a:p>
        </p:txBody>
      </p:sp>
      <p:sp>
        <p:nvSpPr>
          <p:cNvPr id="43012" name="CustomShape 3"/>
          <p:cNvSpPr>
            <a:spLocks noChangeArrowheads="1"/>
          </p:cNvSpPr>
          <p:nvPr/>
        </p:nvSpPr>
        <p:spPr bwMode="auto">
          <a:xfrm>
            <a:off x="176213" y="-16933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3013" name="CustomShape 4"/>
          <p:cNvSpPr>
            <a:spLocks noChangeArrowheads="1"/>
          </p:cNvSpPr>
          <p:nvPr/>
        </p:nvSpPr>
        <p:spPr bwMode="auto">
          <a:xfrm>
            <a:off x="73027" y="2277535"/>
            <a:ext cx="12438063" cy="632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graphicFrame>
        <p:nvGraphicFramePr>
          <p:cNvPr id="52" name="Table 5"/>
          <p:cNvGraphicFramePr/>
          <p:nvPr>
            <p:extLst/>
          </p:nvPr>
        </p:nvGraphicFramePr>
        <p:xfrm>
          <a:off x="381000" y="1447802"/>
          <a:ext cx="8399462" cy="4555067"/>
        </p:xfrm>
        <a:graphic>
          <a:graphicData uri="http://schemas.openxmlformats.org/drawingml/2006/table">
            <a:tbl>
              <a:tblPr/>
              <a:tblGrid>
                <a:gridCol w="616943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00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44728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80001"/>
                          </a:solidFill>
                          <a:latin typeface="Arial"/>
                        </a:rPr>
                        <a:t>Negative Reasons not to Offshore</a:t>
                      </a:r>
                      <a:endParaRPr sz="2400" dirty="0">
                        <a:solidFill>
                          <a:srgbClr val="080001"/>
                        </a:solidFill>
                      </a:endParaRPr>
                    </a:p>
                  </a:txBody>
                  <a:tcPr marL="91457" marR="91457" marT="45735" marB="4573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80001"/>
                          </a:solidFill>
                          <a:latin typeface="Arial"/>
                        </a:rPr>
                        <a:t>Companies</a:t>
                      </a:r>
                      <a:endParaRPr sz="2400">
                        <a:solidFill>
                          <a:srgbClr val="080001"/>
                        </a:solidFill>
                      </a:endParaRPr>
                    </a:p>
                  </a:txBody>
                  <a:tcPr marL="91457" marR="91457" marT="45735" marB="45735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47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A"/>
                          </a:solidFill>
                          <a:effectLst/>
                          <a:latin typeface="Arial"/>
                          <a:ea typeface="Times New Roman"/>
                        </a:rPr>
                        <a:t>Quality/rework/ warranty</a:t>
                      </a:r>
                      <a:endParaRPr lang="en-US" sz="24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Droid Sans Fallback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A"/>
                          </a:solidFill>
                          <a:effectLst/>
                          <a:latin typeface="Arial"/>
                          <a:ea typeface="Times New Roman"/>
                        </a:rPr>
                        <a:t>127</a:t>
                      </a:r>
                      <a:endParaRPr lang="en-US" sz="2400">
                        <a:solidFill>
                          <a:srgbClr val="00000A"/>
                        </a:solidFill>
                        <a:effectLst/>
                        <a:latin typeface="Times New Roman"/>
                        <a:ea typeface="Droid Sans Fallback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70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A"/>
                          </a:solidFill>
                          <a:effectLst/>
                          <a:latin typeface="Arial"/>
                          <a:ea typeface="Times New Roman"/>
                        </a:rPr>
                        <a:t>Freight cost</a:t>
                      </a:r>
                      <a:endParaRPr lang="en-US" sz="2400">
                        <a:solidFill>
                          <a:srgbClr val="00000A"/>
                        </a:solidFill>
                        <a:effectLst/>
                        <a:latin typeface="Times New Roman"/>
                        <a:ea typeface="Droid Sans Fallback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A"/>
                          </a:solidFill>
                          <a:effectLst/>
                          <a:latin typeface="Arial"/>
                          <a:ea typeface="Times New Roman"/>
                        </a:rPr>
                        <a:t>100</a:t>
                      </a:r>
                      <a:endParaRPr lang="en-US" sz="2400">
                        <a:solidFill>
                          <a:srgbClr val="00000A"/>
                        </a:solidFill>
                        <a:effectLst/>
                        <a:latin typeface="Times New Roman"/>
                        <a:ea typeface="Droid Sans Fallback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70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A"/>
                          </a:solidFill>
                          <a:effectLst/>
                          <a:latin typeface="Arial"/>
                          <a:ea typeface="Times New Roman"/>
                        </a:rPr>
                        <a:t>Rising wages</a:t>
                      </a:r>
                      <a:endParaRPr lang="en-US" sz="2400">
                        <a:solidFill>
                          <a:srgbClr val="00000A"/>
                        </a:solidFill>
                        <a:effectLst/>
                        <a:latin typeface="Times New Roman"/>
                        <a:ea typeface="Droid Sans Fallback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A"/>
                          </a:solidFill>
                          <a:effectLst/>
                          <a:latin typeface="Arial"/>
                          <a:ea typeface="Times New Roman"/>
                        </a:rPr>
                        <a:t>66</a:t>
                      </a:r>
                      <a:endParaRPr lang="en-US" sz="2400">
                        <a:solidFill>
                          <a:srgbClr val="00000A"/>
                        </a:solidFill>
                        <a:effectLst/>
                        <a:latin typeface="Times New Roman"/>
                        <a:ea typeface="Droid Sans Fallback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70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A"/>
                          </a:solidFill>
                          <a:effectLst/>
                          <a:latin typeface="Arial"/>
                          <a:ea typeface="Times New Roman"/>
                        </a:rPr>
                        <a:t>Total cost, TCO</a:t>
                      </a:r>
                      <a:endParaRPr lang="en-US" sz="2400">
                        <a:solidFill>
                          <a:srgbClr val="00000A"/>
                        </a:solidFill>
                        <a:effectLst/>
                        <a:latin typeface="Times New Roman"/>
                        <a:ea typeface="Droid Sans Fallback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A"/>
                          </a:solidFill>
                          <a:effectLst/>
                          <a:latin typeface="Arial"/>
                          <a:ea typeface="Times New Roman"/>
                        </a:rPr>
                        <a:t>62</a:t>
                      </a:r>
                      <a:endParaRPr lang="en-US" sz="2400">
                        <a:solidFill>
                          <a:srgbClr val="00000A"/>
                        </a:solidFill>
                        <a:effectLst/>
                        <a:latin typeface="Times New Roman"/>
                        <a:ea typeface="Droid Sans Fallback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070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190104"/>
                          </a:solidFill>
                          <a:effectLst/>
                          <a:latin typeface="Arial"/>
                          <a:ea typeface="Times New Roman"/>
                        </a:rPr>
                        <a:t>Delivery</a:t>
                      </a:r>
                      <a:endParaRPr lang="en-US" sz="2400">
                        <a:solidFill>
                          <a:srgbClr val="190104"/>
                        </a:solidFill>
                        <a:effectLst/>
                        <a:latin typeface="Times New Roman"/>
                        <a:ea typeface="Droid Sans Fallback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190104"/>
                          </a:solidFill>
                          <a:effectLst/>
                          <a:latin typeface="Arial"/>
                          <a:ea typeface="Times New Roman"/>
                        </a:rPr>
                        <a:t>51</a:t>
                      </a:r>
                      <a:endParaRPr lang="en-US" sz="2400">
                        <a:solidFill>
                          <a:srgbClr val="190104"/>
                        </a:solidFill>
                        <a:effectLst/>
                        <a:latin typeface="Times New Roman"/>
                        <a:ea typeface="Droid Sans Fallback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070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190104"/>
                          </a:solidFill>
                          <a:effectLst/>
                          <a:latin typeface="Arial"/>
                          <a:ea typeface="Times New Roman"/>
                        </a:rPr>
                        <a:t>Inventory</a:t>
                      </a:r>
                      <a:endParaRPr lang="en-US" sz="2400" dirty="0">
                        <a:solidFill>
                          <a:srgbClr val="190104"/>
                        </a:solidFill>
                        <a:effectLst/>
                        <a:latin typeface="Times New Roman"/>
                        <a:ea typeface="Droid Sans Fallback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190104"/>
                          </a:solidFill>
                          <a:effectLst/>
                          <a:latin typeface="Arial"/>
                          <a:ea typeface="Times New Roman"/>
                        </a:rPr>
                        <a:t>46</a:t>
                      </a:r>
                      <a:endParaRPr lang="en-US" sz="2400" dirty="0">
                        <a:solidFill>
                          <a:srgbClr val="190104"/>
                        </a:solidFill>
                        <a:effectLst/>
                        <a:latin typeface="Times New Roman"/>
                        <a:ea typeface="Droid Sans Fallback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070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190104"/>
                          </a:solidFill>
                          <a:effectLst/>
                          <a:latin typeface="Arial"/>
                          <a:ea typeface="Times New Roman"/>
                        </a:rPr>
                        <a:t>Supply chain interruption risk</a:t>
                      </a:r>
                      <a:endParaRPr lang="en-US" sz="2400">
                        <a:solidFill>
                          <a:srgbClr val="190104"/>
                        </a:solidFill>
                        <a:effectLst/>
                        <a:latin typeface="Times New Roman"/>
                        <a:ea typeface="Droid Sans Fallback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190104"/>
                          </a:solidFill>
                          <a:effectLst/>
                          <a:latin typeface="Arial"/>
                          <a:ea typeface="Times New Roman"/>
                        </a:rPr>
                        <a:t>34</a:t>
                      </a:r>
                      <a:endParaRPr lang="en-US" sz="2400" dirty="0">
                        <a:solidFill>
                          <a:srgbClr val="190104"/>
                        </a:solidFill>
                        <a:effectLst/>
                        <a:latin typeface="Times New Roman"/>
                        <a:ea typeface="Droid Sans Fallback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070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A"/>
                          </a:solidFill>
                          <a:effectLst/>
                          <a:latin typeface="Arial"/>
                          <a:ea typeface="Times New Roman"/>
                        </a:rPr>
                        <a:t>Communications, Intellectual property risk</a:t>
                      </a:r>
                      <a:endParaRPr lang="en-US" sz="24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Droid Sans Fallback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A"/>
                          </a:solidFill>
                          <a:effectLst/>
                          <a:latin typeface="Arial"/>
                          <a:ea typeface="Times New Roman"/>
                        </a:rPr>
                        <a:t>30 each</a:t>
                      </a:r>
                      <a:endParaRPr lang="en-US" sz="2400">
                        <a:solidFill>
                          <a:srgbClr val="00000A"/>
                        </a:solidFill>
                        <a:effectLst/>
                        <a:latin typeface="Times New Roman"/>
                        <a:ea typeface="Droid Sans Fallback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161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A"/>
                          </a:solidFill>
                          <a:effectLst/>
                          <a:latin typeface="Arial"/>
                          <a:ea typeface="Times New Roman"/>
                        </a:rPr>
                        <a:t>Loss of control</a:t>
                      </a:r>
                      <a:endParaRPr lang="en-US" sz="2400">
                        <a:solidFill>
                          <a:srgbClr val="00000A"/>
                        </a:solidFill>
                        <a:effectLst/>
                        <a:latin typeface="Times New Roman"/>
                        <a:ea typeface="Droid Sans Fallback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0A"/>
                          </a:solidFill>
                          <a:effectLst/>
                          <a:latin typeface="Arial"/>
                          <a:ea typeface="Times New Roman"/>
                        </a:rPr>
                        <a:t>25</a:t>
                      </a:r>
                      <a:endParaRPr lang="en-US" sz="2400" dirty="0">
                        <a:solidFill>
                          <a:srgbClr val="00000A"/>
                        </a:solidFill>
                        <a:effectLst/>
                        <a:latin typeface="Times New Roman"/>
                        <a:ea typeface="Droid Sans Fallback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C5E7E8-EFE7-4256-8F8F-7712821F0AE3}" type="slidenum">
              <a:rPr lang="en-US" smtClean="0">
                <a:solidFill>
                  <a:srgbClr val="66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dirty="0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04910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Table 1"/>
          <p:cNvGraphicFramePr/>
          <p:nvPr>
            <p:extLst/>
          </p:nvPr>
        </p:nvGraphicFramePr>
        <p:xfrm>
          <a:off x="238127" y="1219201"/>
          <a:ext cx="8677275" cy="4456466"/>
        </p:xfrm>
        <a:graphic>
          <a:graphicData uri="http://schemas.openxmlformats.org/drawingml/2006/table">
            <a:tbl>
              <a:tblPr/>
              <a:tblGrid>
                <a:gridCol w="67722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08000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Positive Reasons to Reshore</a:t>
                      </a:r>
                      <a:endParaRPr lang="en-US" sz="2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kern="1200" dirty="0">
                          <a:solidFill>
                            <a:srgbClr val="080001"/>
                          </a:solidFill>
                          <a:effectLst/>
                          <a:latin typeface="Arial"/>
                          <a:ea typeface="Arial"/>
                          <a:cs typeface="Times New Roman"/>
                        </a:rPr>
                        <a:t>Companies</a:t>
                      </a:r>
                      <a:endParaRPr lang="en-US" sz="2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8000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Lead time/time to market</a:t>
                      </a:r>
                      <a:endParaRPr lang="en-US" sz="2400" dirty="0">
                        <a:solidFill>
                          <a:srgbClr val="080001"/>
                        </a:solidFill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80001"/>
                          </a:solidFill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113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8000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Image/brand</a:t>
                      </a:r>
                      <a:endParaRPr lang="en-US" sz="2400">
                        <a:solidFill>
                          <a:srgbClr val="080001"/>
                        </a:solidFill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80001"/>
                          </a:solidFill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87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8000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Automation/technology (incl. 3D)</a:t>
                      </a:r>
                      <a:endParaRPr lang="en-US" sz="2400" dirty="0">
                        <a:solidFill>
                          <a:srgbClr val="080001"/>
                        </a:solidFill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80001"/>
                          </a:solidFill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70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8000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Government Incentives</a:t>
                      </a:r>
                      <a:endParaRPr lang="en-US" sz="2400" dirty="0">
                        <a:solidFill>
                          <a:srgbClr val="080001"/>
                        </a:solidFill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8000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48</a:t>
                      </a:r>
                      <a:endParaRPr lang="en-US" sz="2400" dirty="0">
                        <a:solidFill>
                          <a:srgbClr val="080001"/>
                        </a:solidFill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8000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Walmart</a:t>
                      </a:r>
                      <a:endParaRPr lang="en-US" sz="2400" dirty="0">
                        <a:solidFill>
                          <a:srgbClr val="080001"/>
                        </a:solidFill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8000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42</a:t>
                      </a:r>
                      <a:endParaRPr lang="en-US" sz="2400" dirty="0">
                        <a:solidFill>
                          <a:srgbClr val="080001"/>
                        </a:solidFill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7689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8000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Re-design of the part, Skilled workforce</a:t>
                      </a:r>
                      <a:endParaRPr lang="en-US" sz="2400" dirty="0">
                        <a:solidFill>
                          <a:srgbClr val="080001"/>
                        </a:solidFill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80001"/>
                          </a:solidFill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41 each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791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8000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Manufacturing/Engineering joint innovation, R&amp;D</a:t>
                      </a:r>
                      <a:endParaRPr lang="en-US" sz="2400" dirty="0">
                        <a:solidFill>
                          <a:srgbClr val="080001"/>
                        </a:solidFill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80001"/>
                          </a:solidFill>
                          <a:effectLst/>
                          <a:latin typeface="+mj-lt"/>
                          <a:ea typeface="ＭＳ 明朝"/>
                          <a:cs typeface="Times New Roman"/>
                        </a:rPr>
                        <a:t>36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8000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Higher productivity, Lean</a:t>
                      </a:r>
                      <a:endParaRPr lang="en-US" sz="2400" dirty="0">
                        <a:solidFill>
                          <a:srgbClr val="080001"/>
                        </a:solidFill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80001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33 each</a:t>
                      </a:r>
                      <a:endParaRPr lang="en-US" sz="2400" dirty="0">
                        <a:solidFill>
                          <a:srgbClr val="080001"/>
                        </a:solidFill>
                        <a:effectLst/>
                        <a:latin typeface="+mj-lt"/>
                        <a:ea typeface="ＭＳ 明朝"/>
                        <a:cs typeface="Times New Roman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44075" name="TextShape 2"/>
          <p:cNvSpPr txBox="1">
            <a:spLocks noChangeArrowheads="1"/>
          </p:cNvSpPr>
          <p:nvPr/>
        </p:nvSpPr>
        <p:spPr bwMode="auto">
          <a:xfrm>
            <a:off x="1289910" y="8903"/>
            <a:ext cx="7848599" cy="615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altLang="en-US" sz="3600" dirty="0">
                <a:solidFill>
                  <a:srgbClr val="080001"/>
                </a:solidFill>
                <a:latin typeface="Arial" pitchFamily="34" charset="0"/>
                <a:cs typeface="Arial" pitchFamily="34" charset="0"/>
              </a:rPr>
              <a:t>Positive Reasons to Reshore: Top 10</a:t>
            </a:r>
            <a:endParaRPr lang="en-US" altLang="en-US" dirty="0">
              <a:solidFill>
                <a:srgbClr val="080001"/>
              </a:solidFill>
            </a:endParaRPr>
          </a:p>
        </p:txBody>
      </p:sp>
      <p:sp>
        <p:nvSpPr>
          <p:cNvPr id="44076" name="CustomShape 3"/>
          <p:cNvSpPr>
            <a:spLocks noChangeArrowheads="1"/>
          </p:cNvSpPr>
          <p:nvPr/>
        </p:nvSpPr>
        <p:spPr bwMode="auto">
          <a:xfrm>
            <a:off x="100870" y="6648887"/>
            <a:ext cx="876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/>
          <a:p>
            <a:r>
              <a:rPr lang="en-US" altLang="en-US" sz="1200" dirty="0">
                <a:solidFill>
                  <a:srgbClr val="080001"/>
                </a:solidFill>
                <a:latin typeface="Arial" pitchFamily="34" charset="0"/>
                <a:ea typeface="MS PGothic" pitchFamily="34" charset="-128"/>
              </a:rPr>
              <a:t>Source: </a:t>
            </a:r>
            <a:r>
              <a:rPr lang="en-US" altLang="en-US" sz="1200" i="1" dirty="0">
                <a:solidFill>
                  <a:srgbClr val="080001"/>
                </a:solidFill>
                <a:latin typeface="Arial" pitchFamily="34" charset="0"/>
                <a:ea typeface="MS PGothic" pitchFamily="34" charset="-128"/>
              </a:rPr>
              <a:t>Reshoring Initiative Library, December 2015</a:t>
            </a:r>
            <a:endParaRPr lang="en-US" altLang="en-US" dirty="0">
              <a:solidFill>
                <a:srgbClr val="080001"/>
              </a:solidFill>
            </a:endParaRPr>
          </a:p>
        </p:txBody>
      </p:sp>
      <p:sp>
        <p:nvSpPr>
          <p:cNvPr id="44077" name="CustomShape 4"/>
          <p:cNvSpPr>
            <a:spLocks noChangeArrowheads="1"/>
          </p:cNvSpPr>
          <p:nvPr/>
        </p:nvSpPr>
        <p:spPr bwMode="auto">
          <a:xfrm>
            <a:off x="170720" y="-84231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solidFill>
                <a:srgbClr val="080001"/>
              </a:solidFill>
            </a:endParaRPr>
          </a:p>
        </p:txBody>
      </p:sp>
      <p:sp>
        <p:nvSpPr>
          <p:cNvPr id="44078" name="CustomShape 5"/>
          <p:cNvSpPr>
            <a:spLocks noChangeArrowheads="1"/>
          </p:cNvSpPr>
          <p:nvPr/>
        </p:nvSpPr>
        <p:spPr bwMode="auto">
          <a:xfrm>
            <a:off x="67534" y="2362637"/>
            <a:ext cx="12438063" cy="632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solidFill>
                <a:srgbClr val="08000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547707" y="6333503"/>
            <a:ext cx="2133600" cy="4572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C5E7E8-EFE7-4256-8F8F-7712821F0AE3}" type="slidenum">
              <a:rPr lang="en-US" smtClean="0">
                <a:solidFill>
                  <a:srgbClr val="080001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dirty="0">
              <a:solidFill>
                <a:srgbClr val="0800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15397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Shape 1"/>
          <p:cNvSpPr txBox="1"/>
          <p:nvPr/>
        </p:nvSpPr>
        <p:spPr>
          <a:xfrm>
            <a:off x="1295400" y="0"/>
            <a:ext cx="7924800" cy="616320"/>
          </a:xfrm>
          <a:prstGeom prst="rect">
            <a:avLst/>
          </a:prstGeom>
        </p:spPr>
        <p:txBody>
          <a:bodyPr anchor="ctr"/>
          <a:lstStyle/>
          <a:p>
            <a:pPr algn="ctr"/>
            <a:r>
              <a:rPr lang="en-US" sz="3600" dirty="0">
                <a:solidFill>
                  <a:srgbClr val="2A2A40"/>
                </a:solidFill>
                <a:ea typeface="Arial"/>
              </a:rPr>
              <a:t>Top Countries From Which Reshored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61" name="CustomShape 2"/>
          <p:cNvSpPr/>
          <p:nvPr/>
        </p:nvSpPr>
        <p:spPr>
          <a:xfrm>
            <a:off x="192600" y="6477120"/>
            <a:ext cx="8762760" cy="2282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en-US" sz="1200" dirty="0">
                <a:solidFill>
                  <a:srgbClr val="190104"/>
                </a:solidFill>
                <a:ea typeface="MS PGothic"/>
              </a:rPr>
              <a:t>Source: </a:t>
            </a:r>
            <a:r>
              <a:rPr lang="en-US" sz="1200" i="1" dirty="0">
                <a:solidFill>
                  <a:srgbClr val="190104"/>
                </a:solidFill>
                <a:ea typeface="MS PGothic"/>
              </a:rPr>
              <a:t>Reshoring Initiative Library,2010 through 2015.</a:t>
            </a:r>
            <a:endParaRPr dirty="0">
              <a:solidFill>
                <a:prstClr val="black"/>
              </a:solidFill>
            </a:endParaRPr>
          </a:p>
        </p:txBody>
      </p:sp>
      <p:sp>
        <p:nvSpPr>
          <p:cNvPr id="62" name="CustomShape 3"/>
          <p:cNvSpPr/>
          <p:nvPr/>
        </p:nvSpPr>
        <p:spPr>
          <a:xfrm>
            <a:off x="192600" y="308160"/>
            <a:ext cx="304560" cy="30456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CustomShape 4"/>
          <p:cNvSpPr/>
          <p:nvPr/>
        </p:nvSpPr>
        <p:spPr>
          <a:xfrm>
            <a:off x="72360" y="2276640"/>
            <a:ext cx="12439440" cy="63288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CustomShape 5"/>
          <p:cNvSpPr/>
          <p:nvPr/>
        </p:nvSpPr>
        <p:spPr>
          <a:xfrm>
            <a:off x="609120" y="1219320"/>
            <a:ext cx="13384440" cy="505440"/>
          </a:xfrm>
          <a:prstGeom prst="rect">
            <a:avLst/>
          </a:prstGeom>
          <a:noFill/>
          <a:ln>
            <a:noFill/>
          </a:ln>
        </p:spPr>
      </p:sp>
      <p:graphicFrame>
        <p:nvGraphicFramePr>
          <p:cNvPr id="65" name="Table 6"/>
          <p:cNvGraphicFramePr/>
          <p:nvPr>
            <p:extLst/>
          </p:nvPr>
        </p:nvGraphicFramePr>
        <p:xfrm>
          <a:off x="4623840" y="1066800"/>
          <a:ext cx="4217400" cy="4480560"/>
        </p:xfrm>
        <a:graphic>
          <a:graphicData uri="http://schemas.openxmlformats.org/drawingml/2006/table">
            <a:tbl>
              <a:tblPr/>
              <a:tblGrid>
                <a:gridCol w="28774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399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80001"/>
                          </a:solidFill>
                          <a:latin typeface="Arial"/>
                        </a:rPr>
                        <a:t>Country</a:t>
                      </a:r>
                      <a:endParaRPr sz="2400" dirty="0">
                        <a:solidFill>
                          <a:srgbClr val="08000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80001"/>
                          </a:solidFill>
                          <a:latin typeface="Arial"/>
                        </a:rPr>
                        <a:t>Cases</a:t>
                      </a:r>
                      <a:endParaRPr sz="2400">
                        <a:solidFill>
                          <a:srgbClr val="08000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FF0000"/>
                          </a:solidFill>
                          <a:latin typeface="Arial"/>
                        </a:rPr>
                        <a:t>China</a:t>
                      </a:r>
                      <a:endParaRPr sz="240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FF0000"/>
                          </a:solidFill>
                          <a:latin typeface="Arial"/>
                        </a:rPr>
                        <a:t>210</a:t>
                      </a:r>
                      <a:endParaRPr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80001"/>
                          </a:solidFill>
                          <a:latin typeface="Arial"/>
                        </a:rPr>
                        <a:t>Mexico</a:t>
                      </a:r>
                      <a:endParaRPr sz="2400">
                        <a:solidFill>
                          <a:srgbClr val="08000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80001"/>
                          </a:solidFill>
                          <a:latin typeface="Arial"/>
                        </a:rPr>
                        <a:t>33</a:t>
                      </a:r>
                      <a:endParaRPr sz="2400" dirty="0">
                        <a:solidFill>
                          <a:srgbClr val="08000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80001"/>
                          </a:solidFill>
                          <a:latin typeface="Arial"/>
                        </a:rPr>
                        <a:t>Canada</a:t>
                      </a:r>
                      <a:endParaRPr sz="2400" dirty="0">
                        <a:solidFill>
                          <a:srgbClr val="08000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80001"/>
                          </a:solidFill>
                          <a:latin typeface="Arial"/>
                        </a:rPr>
                        <a:t>13</a:t>
                      </a:r>
                      <a:endParaRPr sz="2400" dirty="0">
                        <a:solidFill>
                          <a:srgbClr val="08000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80001"/>
                          </a:solidFill>
                          <a:latin typeface="Arial"/>
                        </a:rPr>
                        <a:t>Japan</a:t>
                      </a:r>
                      <a:endParaRPr sz="2400" dirty="0">
                        <a:solidFill>
                          <a:srgbClr val="08000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80001"/>
                          </a:solidFill>
                          <a:latin typeface="Arial"/>
                        </a:rPr>
                        <a:t>9</a:t>
                      </a:r>
                      <a:endParaRPr sz="2400" dirty="0">
                        <a:solidFill>
                          <a:srgbClr val="08000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80001"/>
                          </a:solidFill>
                          <a:latin typeface="Arial"/>
                        </a:rPr>
                        <a:t>Taiwan</a:t>
                      </a:r>
                      <a:endParaRPr sz="2400" dirty="0">
                        <a:solidFill>
                          <a:srgbClr val="08000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80001"/>
                          </a:solidFill>
                          <a:latin typeface="Arial"/>
                        </a:rPr>
                        <a:t>7</a:t>
                      </a:r>
                      <a:endParaRPr sz="2400" dirty="0">
                        <a:solidFill>
                          <a:srgbClr val="08000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80001"/>
                          </a:solidFill>
                          <a:latin typeface="Arial"/>
                        </a:rPr>
                        <a:t>Italy</a:t>
                      </a:r>
                      <a:endParaRPr sz="2400" dirty="0">
                        <a:solidFill>
                          <a:srgbClr val="08000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80001"/>
                          </a:solidFill>
                          <a:latin typeface="Arial"/>
                        </a:rPr>
                        <a:t>6</a:t>
                      </a:r>
                      <a:endParaRPr sz="2400" dirty="0">
                        <a:solidFill>
                          <a:srgbClr val="08000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80001"/>
                          </a:solidFill>
                          <a:latin typeface="Arial"/>
                        </a:rPr>
                        <a:t>India</a:t>
                      </a:r>
                      <a:endParaRPr sz="2400" dirty="0">
                        <a:solidFill>
                          <a:srgbClr val="08000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80001"/>
                          </a:solidFill>
                          <a:latin typeface="Arial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80001"/>
                          </a:solidFill>
                          <a:latin typeface="Arial"/>
                        </a:rPr>
                        <a:t>Korea,</a:t>
                      </a:r>
                      <a:r>
                        <a:rPr lang="en-US" sz="2400" baseline="0" dirty="0">
                          <a:solidFill>
                            <a:srgbClr val="080001"/>
                          </a:solidFill>
                          <a:latin typeface="Arial"/>
                        </a:rPr>
                        <a:t> Malaysia, Hungary</a:t>
                      </a:r>
                      <a:endParaRPr sz="2400" dirty="0">
                        <a:solidFill>
                          <a:srgbClr val="08000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80001"/>
                          </a:solidFill>
                          <a:latin typeface="Arial"/>
                        </a:rPr>
                        <a:t>2</a:t>
                      </a:r>
                      <a:r>
                        <a:rPr lang="en-US" sz="2400" baseline="0" dirty="0">
                          <a:solidFill>
                            <a:srgbClr val="080001"/>
                          </a:solidFill>
                          <a:latin typeface="Arial"/>
                        </a:rPr>
                        <a:t> each</a:t>
                      </a:r>
                      <a:endParaRPr sz="2400" dirty="0">
                        <a:solidFill>
                          <a:srgbClr val="08000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graphicFrame>
        <p:nvGraphicFramePr>
          <p:cNvPr id="66" name="Table 7"/>
          <p:cNvGraphicFramePr/>
          <p:nvPr>
            <p:extLst/>
          </p:nvPr>
        </p:nvGraphicFramePr>
        <p:xfrm>
          <a:off x="608040" y="1066800"/>
          <a:ext cx="3393360" cy="3749040"/>
        </p:xfrm>
        <a:graphic>
          <a:graphicData uri="http://schemas.openxmlformats.org/drawingml/2006/table">
            <a:tbl>
              <a:tblPr/>
              <a:tblGrid>
                <a:gridCol w="19987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46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080001"/>
                          </a:solidFill>
                          <a:latin typeface="Arial"/>
                        </a:rPr>
                        <a:t>Global Region</a:t>
                      </a:r>
                      <a:endParaRPr sz="2400" dirty="0">
                        <a:solidFill>
                          <a:srgbClr val="08000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rgbClr val="080001"/>
                          </a:solidFill>
                          <a:latin typeface="Arial"/>
                        </a:rPr>
                        <a:t>Cases</a:t>
                      </a:r>
                      <a:endParaRPr sz="2400">
                        <a:solidFill>
                          <a:srgbClr val="08000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80001"/>
                          </a:solidFill>
                          <a:latin typeface="Arial"/>
                        </a:rPr>
                        <a:t>Asia</a:t>
                      </a:r>
                      <a:endParaRPr sz="2400">
                        <a:solidFill>
                          <a:srgbClr val="08000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80001"/>
                          </a:solidFill>
                          <a:latin typeface="Arial"/>
                        </a:rPr>
                        <a:t>257</a:t>
                      </a:r>
                      <a:endParaRPr sz="2400" dirty="0">
                        <a:solidFill>
                          <a:srgbClr val="08000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80001"/>
                          </a:solidFill>
                          <a:latin typeface="Arial"/>
                        </a:rPr>
                        <a:t>North America</a:t>
                      </a:r>
                      <a:endParaRPr sz="2400">
                        <a:solidFill>
                          <a:srgbClr val="08000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80001"/>
                          </a:solidFill>
                          <a:latin typeface="Arial"/>
                        </a:rPr>
                        <a:t>46</a:t>
                      </a:r>
                      <a:endParaRPr sz="2400" dirty="0">
                        <a:solidFill>
                          <a:srgbClr val="08000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80001"/>
                          </a:solidFill>
                          <a:latin typeface="Arial"/>
                        </a:rPr>
                        <a:t>Western Europe</a:t>
                      </a:r>
                      <a:endParaRPr sz="2400">
                        <a:solidFill>
                          <a:srgbClr val="08000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80001"/>
                          </a:solidFill>
                          <a:latin typeface="Arial"/>
                        </a:rPr>
                        <a:t>13</a:t>
                      </a:r>
                      <a:endParaRPr sz="2400" dirty="0">
                        <a:solidFill>
                          <a:srgbClr val="08000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rgbClr val="080001"/>
                          </a:solidFill>
                          <a:latin typeface="Arial"/>
                        </a:rPr>
                        <a:t>Eastern Europe</a:t>
                      </a:r>
                      <a:endParaRPr sz="2400">
                        <a:solidFill>
                          <a:srgbClr val="08000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rgbClr val="080001"/>
                          </a:solidFill>
                          <a:latin typeface="Arial"/>
                        </a:rPr>
                        <a:t>5</a:t>
                      </a:r>
                      <a:endParaRPr sz="2400" dirty="0">
                        <a:solidFill>
                          <a:srgbClr val="08000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C5E7E8-EFE7-4256-8F8F-7712821F0AE3}" type="slidenum">
              <a:rPr lang="en-US" smtClean="0">
                <a:solidFill>
                  <a:srgbClr val="66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dirty="0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66146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752600" y="-49213"/>
            <a:ext cx="7239000" cy="914401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2"/>
                </a:solidFill>
              </a:rPr>
              <a:t>Manufacturers’ Optimism at 20 Year High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idx="1"/>
          </p:nvPr>
        </p:nvSpPr>
        <p:spPr>
          <a:xfrm>
            <a:off x="152400" y="1176339"/>
            <a:ext cx="8839200" cy="4027487"/>
          </a:xfrm>
        </p:spPr>
        <p:txBody>
          <a:bodyPr/>
          <a:lstStyle/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/>
              <a:t>Positive outlook on their companies:</a:t>
            </a:r>
          </a:p>
          <a:p>
            <a:pPr lvl="1" eaLnBrk="1" hangingPunct="1">
              <a:defRPr/>
            </a:pPr>
            <a:r>
              <a:rPr lang="en-US" altLang="en-US" sz="2400" dirty="0"/>
              <a:t>March 2017:        93%</a:t>
            </a:r>
          </a:p>
          <a:p>
            <a:pPr lvl="1" eaLnBrk="1" hangingPunct="1">
              <a:defRPr/>
            </a:pPr>
            <a:r>
              <a:rPr lang="en-US" altLang="en-US" sz="2400" dirty="0"/>
              <a:t>December 2016: 78%</a:t>
            </a:r>
          </a:p>
          <a:p>
            <a:pPr lvl="1" eaLnBrk="1" hangingPunct="1">
              <a:defRPr/>
            </a:pPr>
            <a:r>
              <a:rPr lang="en-US" altLang="en-US" sz="2400" dirty="0"/>
              <a:t>March 2016:        57%</a:t>
            </a:r>
          </a:p>
          <a:p>
            <a:pPr marL="457200" lvl="1" indent="0" eaLnBrk="1" hangingPunct="1">
              <a:buFont typeface="Wingdings" panose="05000000000000000000" pitchFamily="2" charset="2"/>
              <a:buNone/>
              <a:defRPr/>
            </a:pPr>
            <a:endParaRPr lang="en-US" altLang="en-US" dirty="0"/>
          </a:p>
          <a:p>
            <a:pPr eaLnBrk="1" hangingPunct="1">
              <a:defRPr/>
            </a:pPr>
            <a:r>
              <a:rPr lang="en-US" altLang="en-US" dirty="0"/>
              <a:t>Highest in the NAM quarterly survey's 20 year history </a:t>
            </a:r>
          </a:p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406400" y="5662614"/>
            <a:ext cx="85852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E40B2A"/>
              </a:buClr>
              <a:buSzPct val="80000"/>
              <a:buFont typeface="Wingdings" panose="05000000000000000000" pitchFamily="2" charset="2"/>
              <a:buChar char="l"/>
              <a:defRPr sz="2400">
                <a:solidFill>
                  <a:srgbClr val="2A2A40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E40B2A"/>
              </a:buClr>
              <a:buSzPct val="70000"/>
              <a:buFont typeface="Wingdings" panose="05000000000000000000" pitchFamily="2" charset="2"/>
              <a:buChar char="l"/>
              <a:defRPr sz="2000">
                <a:solidFill>
                  <a:srgbClr val="2A2A4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E40B2A"/>
              </a:buClr>
              <a:buSzPct val="65000"/>
              <a:buFont typeface="Wingdings" panose="05000000000000000000" pitchFamily="2" charset="2"/>
              <a:buChar char="l"/>
              <a:defRPr sz="1600">
                <a:solidFill>
                  <a:srgbClr val="2A2A4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E40B2A"/>
              </a:buClr>
              <a:buSzPct val="60000"/>
              <a:buFont typeface="Wingdings" panose="05000000000000000000" pitchFamily="2" charset="2"/>
              <a:buChar char="l"/>
              <a:defRPr sz="1200">
                <a:solidFill>
                  <a:srgbClr val="2A2A4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40B2A"/>
              </a:buClr>
              <a:buSzPct val="40000"/>
              <a:buFont typeface="Wingdings" panose="05000000000000000000" pitchFamily="2" charset="2"/>
              <a:buChar char="l"/>
              <a:defRPr sz="1200">
                <a:solidFill>
                  <a:srgbClr val="2A2A4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40B2A"/>
              </a:buClr>
              <a:buSzPct val="40000"/>
              <a:buFont typeface="Wingdings" panose="05000000000000000000" pitchFamily="2" charset="2"/>
              <a:buChar char="l"/>
              <a:defRPr sz="1200">
                <a:solidFill>
                  <a:srgbClr val="2A2A4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40B2A"/>
              </a:buClr>
              <a:buSzPct val="40000"/>
              <a:buFont typeface="Wingdings" panose="05000000000000000000" pitchFamily="2" charset="2"/>
              <a:buChar char="l"/>
              <a:defRPr sz="1200">
                <a:solidFill>
                  <a:srgbClr val="2A2A4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40B2A"/>
              </a:buClr>
              <a:buSzPct val="40000"/>
              <a:buFont typeface="Wingdings" panose="05000000000000000000" pitchFamily="2" charset="2"/>
              <a:buChar char="l"/>
              <a:defRPr sz="1200">
                <a:solidFill>
                  <a:srgbClr val="2A2A4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40B2A"/>
              </a:buClr>
              <a:buSzPct val="40000"/>
              <a:buFont typeface="Wingdings" panose="05000000000000000000" pitchFamily="2" charset="2"/>
              <a:buChar char="l"/>
              <a:defRPr sz="1200">
                <a:solidFill>
                  <a:srgbClr val="2A2A4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Source: US News &amp; World Report, “</a:t>
            </a:r>
            <a:r>
              <a:rPr lang="en-US" altLang="ja-JP" sz="1400"/>
              <a:t>Trump Meets With Manufacturing Group</a:t>
            </a:r>
            <a:r>
              <a:rPr lang="en-US" altLang="en-US" sz="1400"/>
              <a:t>”</a:t>
            </a:r>
            <a:r>
              <a:rPr lang="en-US" altLang="ja-JP" sz="1400"/>
              <a:t>, Mar. 31, 2017; </a:t>
            </a:r>
            <a:r>
              <a:rPr lang="en-US" altLang="ja-JP" sz="1400">
                <a:hlinkClick r:id="rId2"/>
              </a:rPr>
              <a:t>https://www.usnews.com/news/business/articles/2017-03-31/trump-meets-with-manufacturing-group</a:t>
            </a:r>
            <a:r>
              <a:rPr lang="en-US" altLang="ja-JP" sz="1400"/>
              <a:t>; Industrial Info Resources, </a:t>
            </a:r>
            <a:r>
              <a:rPr lang="en-US" altLang="en-US" sz="1400"/>
              <a:t>“</a:t>
            </a:r>
            <a:r>
              <a:rPr lang="en-US" altLang="ja-JP" sz="1400"/>
              <a:t>Survey: U.S. Manufacturers Predict More Capital Spending </a:t>
            </a:r>
            <a:r>
              <a:rPr lang="en-US" altLang="en-US" sz="1400"/>
              <a:t>“</a:t>
            </a:r>
            <a:r>
              <a:rPr lang="en-US" altLang="ja-JP" sz="1400"/>
              <a:t>, Mar. 31, 2017; </a:t>
            </a:r>
            <a:r>
              <a:rPr lang="en-US" altLang="ja-JP" sz="1400" u="sng">
                <a:hlinkClick r:id="rId3"/>
              </a:rPr>
              <a:t>http://www.industrialinfo.com/news/article.jsp?newsitemID=257139&amp;qiSessionId=9E4085AA1B9EC05B5DE47EB76557B914.goose</a:t>
            </a:r>
            <a:r>
              <a:rPr lang="en-US" altLang="ja-JP" sz="1400"/>
              <a:t> </a:t>
            </a:r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2245598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-152400"/>
            <a:ext cx="7239000" cy="9144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190104"/>
                </a:solidFill>
              </a:rPr>
              <a:t>Relevant Recent Trends BTE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105400"/>
          </a:xfrm>
        </p:spPr>
        <p:txBody>
          <a:bodyPr/>
          <a:lstStyle/>
          <a:p>
            <a:r>
              <a:rPr lang="en-US" dirty="0"/>
              <a:t>Tailwinds:</a:t>
            </a:r>
          </a:p>
          <a:p>
            <a:pPr lvl="1"/>
            <a:r>
              <a:rPr lang="en-US" sz="2400" dirty="0"/>
              <a:t>Chinese wages rising rapidly</a:t>
            </a:r>
          </a:p>
          <a:p>
            <a:pPr lvl="1"/>
            <a:r>
              <a:rPr lang="en-US" sz="2400" dirty="0"/>
              <a:t>Industry 4.0</a:t>
            </a:r>
          </a:p>
          <a:p>
            <a:pPr lvl="1"/>
            <a:r>
              <a:rPr lang="en-US" sz="2400" dirty="0"/>
              <a:t>Consumer preference for Made in USA</a:t>
            </a:r>
          </a:p>
          <a:p>
            <a:pPr lvl="1"/>
            <a:r>
              <a:rPr lang="en-US" sz="2400" dirty="0"/>
              <a:t>Lean/Increasing recognition of the costs and risks of offshoring</a:t>
            </a:r>
          </a:p>
          <a:p>
            <a:pPr lvl="1"/>
            <a:r>
              <a:rPr lang="en-US" sz="2400" dirty="0"/>
              <a:t>Walmart</a:t>
            </a:r>
          </a:p>
          <a:p>
            <a:pPr lvl="1"/>
            <a:r>
              <a:rPr lang="en-US" sz="2400" dirty="0"/>
              <a:t>Globalization &amp; trade deficit plateaued / Localization growing </a:t>
            </a:r>
          </a:p>
          <a:p>
            <a:r>
              <a:rPr lang="en-US" dirty="0"/>
              <a:t>Headwinds:</a:t>
            </a:r>
          </a:p>
          <a:p>
            <a:pPr lvl="1"/>
            <a:r>
              <a:rPr lang="en-US" sz="2400" dirty="0"/>
              <a:t>USD 30% too high vs. most currencies</a:t>
            </a:r>
          </a:p>
          <a:p>
            <a:pPr lvl="1"/>
            <a:r>
              <a:rPr lang="en-US" sz="2400" dirty="0"/>
              <a:t>Oil price low</a:t>
            </a:r>
          </a:p>
          <a:p>
            <a:pPr lvl="1"/>
            <a:r>
              <a:rPr lang="en-US" sz="2400" dirty="0"/>
              <a:t>ROW slow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453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5" name="Chart 6"/>
          <p:cNvGraphicFramePr>
            <a:graphicFrameLocks/>
          </p:cNvGraphicFramePr>
          <p:nvPr/>
        </p:nvGraphicFramePr>
        <p:xfrm>
          <a:off x="-71437" y="168278"/>
          <a:ext cx="9288463" cy="651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Chart" r:id="rId4" imgW="9283700" imgH="6515100" progId="Excel.Chart.8">
                  <p:embed/>
                </p:oleObj>
              </mc:Choice>
              <mc:Fallback>
                <p:oleObj name="Chart" r:id="rId4" imgW="9283700" imgH="6515100" progId="Excel.Chart.8">
                  <p:embed/>
                  <p:pic>
                    <p:nvPicPr>
                      <p:cNvPr id="16385" name="Chart 6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71437" y="168278"/>
                        <a:ext cx="9288463" cy="651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154406" y="-66020"/>
            <a:ext cx="4137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80001"/>
                </a:solidFill>
              </a:rPr>
              <a:t>We are beating the trend</a:t>
            </a:r>
          </a:p>
        </p:txBody>
      </p:sp>
    </p:spTree>
    <p:extLst>
      <p:ext uri="{BB962C8B-B14F-4D97-AF65-F5344CB8AC3E}">
        <p14:creationId xmlns:p14="http://schemas.microsoft.com/office/powerpoint/2010/main" val="12327263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685800"/>
            <a:ext cx="7848600" cy="9144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Reshoring More Effective than Exporting: 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Canada is Much More Competitive at Home!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1600203" y="2225548"/>
          <a:ext cx="6248399" cy="3925824"/>
        </p:xfrm>
        <a:graphic>
          <a:graphicData uri="http://schemas.openxmlformats.org/drawingml/2006/table">
            <a:tbl>
              <a:tblPr firstRow="1" firstCol="1" bandRow="1"/>
              <a:tblGrid>
                <a:gridCol w="15239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907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5726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121664">
                <a:tc rowSpan="2"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Where Sold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0832">
                <a:tc gridSpan="2"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Canada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China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0832"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Where Made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ysClr val="windowText" lastClr="0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Canada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$100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$115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216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China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$100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$85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0832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Difference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 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ysClr val="windowText" lastClr="000000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     30%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42599" y="6324600"/>
            <a:ext cx="4720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A2A40"/>
                </a:solidFill>
              </a:rPr>
              <a:t>Based on TCO being 15% higher for exports</a:t>
            </a:r>
          </a:p>
        </p:txBody>
      </p:sp>
    </p:spTree>
    <p:extLst>
      <p:ext uri="{BB962C8B-B14F-4D97-AF65-F5344CB8AC3E}">
        <p14:creationId xmlns:p14="http://schemas.microsoft.com/office/powerpoint/2010/main" val="2129640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-228600"/>
            <a:ext cx="7239000" cy="9144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190104"/>
                </a:solidFill>
              </a:rPr>
              <a:t>The Bleeding had Stopped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8819513"/>
              </p:ext>
            </p:extLst>
          </p:nvPr>
        </p:nvGraphicFramePr>
        <p:xfrm>
          <a:off x="1371600" y="1066800"/>
          <a:ext cx="6781800" cy="4626864"/>
        </p:xfrm>
        <a:graphic>
          <a:graphicData uri="http://schemas.openxmlformats.org/drawingml/2006/table">
            <a:tbl>
              <a:tblPr firstRow="1" firstCol="1" bandRow="1"/>
              <a:tblGrid>
                <a:gridCol w="152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0624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1901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Manufacturing Jobs/Year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618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1901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1901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2000-2003 Annual Average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1901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2015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1901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% Change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412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1901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New Offshoring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1901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~240,000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1901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1901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~60,000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1901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-75%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6187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1901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New Reshoring &amp; FDI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1901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12,000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1901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67,000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1901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+ 400%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412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1901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Net Jobs Gained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1901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~-220,000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1901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~0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190104"/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N/A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278D81-218B-432A-9653-07F5B72B250E}" type="slidenum">
              <a:rPr lang="en-US" smtClean="0">
                <a:solidFill>
                  <a:srgbClr val="66669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>
              <a:solidFill>
                <a:srgbClr val="6666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273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-152400"/>
            <a:ext cx="7239000" cy="9144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80001"/>
                </a:solidFill>
              </a:rPr>
              <a:t>What Happens ATE?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04800"/>
            <a:ext cx="8839200" cy="5105400"/>
          </a:xfrm>
        </p:spPr>
        <p:txBody>
          <a:bodyPr/>
          <a:lstStyle/>
          <a:p>
            <a:pPr marL="0" indent="0">
              <a:buNone/>
            </a:pPr>
            <a:endParaRPr lang="en-US" sz="3200" cap="all" dirty="0"/>
          </a:p>
          <a:p>
            <a:r>
              <a:rPr lang="en-US" sz="2800" dirty="0"/>
              <a:t>Donald J. Trump’s Vision:</a:t>
            </a:r>
          </a:p>
          <a:p>
            <a:pPr lvl="1"/>
            <a:r>
              <a:rPr lang="en-US" sz="2800" dirty="0"/>
              <a:t>“Negotiate fair trade deals that create American jobs, increase American wages, and </a:t>
            </a:r>
            <a:r>
              <a:rPr lang="en-US" sz="2800" dirty="0">
                <a:solidFill>
                  <a:srgbClr val="FF0000"/>
                </a:solidFill>
              </a:rPr>
              <a:t>reduce America's trade deficit</a:t>
            </a:r>
            <a:r>
              <a:rPr lang="en-US" sz="2800" dirty="0"/>
              <a:t>.”</a:t>
            </a:r>
          </a:p>
          <a:p>
            <a:r>
              <a:rPr lang="en-US" sz="2800" dirty="0"/>
              <a:t>Actions:</a:t>
            </a:r>
          </a:p>
          <a:p>
            <a:pPr lvl="1"/>
            <a:r>
              <a:rPr lang="en-US" sz="2800" dirty="0"/>
              <a:t>Ford/Apple/Carrier, TPP, etc.  </a:t>
            </a:r>
          </a:p>
          <a:p>
            <a:r>
              <a:rPr lang="en-US" sz="2800" dirty="0"/>
              <a:t>Plans:</a:t>
            </a:r>
          </a:p>
          <a:p>
            <a:pPr lvl="1"/>
            <a:r>
              <a:rPr lang="en-US" sz="2800" dirty="0"/>
              <a:t>NAFTA, China</a:t>
            </a:r>
          </a:p>
          <a:p>
            <a:pPr lvl="1"/>
            <a:r>
              <a:rPr lang="en-US" sz="2800" dirty="0"/>
              <a:t>Reduced corp. tax rates &amp; regulations</a:t>
            </a:r>
          </a:p>
          <a:p>
            <a:pPr lvl="1"/>
            <a:r>
              <a:rPr lang="en-US" sz="2800" dirty="0"/>
              <a:t>Repatriate $</a:t>
            </a:r>
            <a:r>
              <a:rPr lang="en-US" sz="2800" dirty="0" err="1"/>
              <a:t>Ts</a:t>
            </a:r>
            <a:endParaRPr lang="en-US" sz="2800" dirty="0"/>
          </a:p>
          <a:p>
            <a:pPr lvl="1"/>
            <a:r>
              <a:rPr lang="en-US" sz="2800" dirty="0"/>
              <a:t>BAT or tariffs</a:t>
            </a:r>
          </a:p>
          <a:p>
            <a:r>
              <a:rPr lang="en-US" sz="3200" dirty="0"/>
              <a:t>Companies: U.S. or delay. (BLS) , +100% (RI)</a:t>
            </a:r>
          </a:p>
          <a:p>
            <a:pPr lvl="1"/>
            <a:endParaRPr lang="en-US" sz="28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27425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-186605"/>
            <a:ext cx="7239000" cy="948605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080001"/>
                </a:solidFill>
              </a:rPr>
              <a:t>NAFTA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77205"/>
            <a:ext cx="9144000" cy="5105400"/>
          </a:xfrm>
        </p:spPr>
        <p:txBody>
          <a:bodyPr/>
          <a:lstStyle/>
          <a:p>
            <a:pPr eaLnBrk="1" hangingPunct="1"/>
            <a:r>
              <a:rPr lang="en-US" altLang="en-US" dirty="0"/>
              <a:t>USTR 3/30/17</a:t>
            </a:r>
          </a:p>
          <a:p>
            <a:pPr lvl="1" eaLnBrk="1" hangingPunct="1"/>
            <a:r>
              <a:rPr lang="en-US" altLang="en-US" sz="2400" dirty="0"/>
              <a:t>Greater flexibility to impose/reinstate tariffs</a:t>
            </a:r>
          </a:p>
          <a:p>
            <a:pPr lvl="1" eaLnBrk="1" hangingPunct="1"/>
            <a:r>
              <a:rPr lang="en-US" altLang="en-US" sz="2400" dirty="0"/>
              <a:t>Stronger rules for labor/environment</a:t>
            </a:r>
          </a:p>
          <a:p>
            <a:r>
              <a:rPr lang="en-US" dirty="0"/>
              <a:t>WH 3/31/17</a:t>
            </a:r>
          </a:p>
          <a:p>
            <a:pPr lvl="1" eaLnBrk="1" hangingPunct="1"/>
            <a:r>
              <a:rPr lang="en-US" altLang="en-US" sz="2400" dirty="0"/>
              <a:t>USTR statement:</a:t>
            </a:r>
          </a:p>
          <a:p>
            <a:pPr lvl="2" eaLnBrk="1" hangingPunct="1"/>
            <a:r>
              <a:rPr lang="en-US" altLang="en-US" sz="2400" dirty="0"/>
              <a:t>Is “not a statement of administration policy”</a:t>
            </a:r>
          </a:p>
          <a:p>
            <a:pPr lvl="2" eaLnBrk="1" hangingPunct="1"/>
            <a:r>
              <a:rPr lang="en-US" altLang="en-US" sz="2400" dirty="0"/>
              <a:t>Misses currency disputes &amp; trade deficit reduction targets </a:t>
            </a:r>
          </a:p>
          <a:p>
            <a:pPr lvl="1" eaLnBrk="1" hangingPunct="1"/>
            <a:r>
              <a:rPr lang="en-US" altLang="en-US" sz="2400" dirty="0"/>
              <a:t>Seeks authority to re-impose tariffs, protect at risk industries</a:t>
            </a:r>
          </a:p>
          <a:p>
            <a:pPr lvl="1" eaLnBrk="1" hangingPunct="1"/>
            <a:r>
              <a:rPr lang="en-US" altLang="en-US" sz="2400" dirty="0"/>
              <a:t>Calls for:</a:t>
            </a:r>
          </a:p>
          <a:p>
            <a:pPr lvl="2" eaLnBrk="1" hangingPunct="1"/>
            <a:r>
              <a:rPr lang="en-US" altLang="en-US" sz="2400" dirty="0"/>
              <a:t>Leveling the playing field in tax treatment</a:t>
            </a:r>
          </a:p>
          <a:p>
            <a:pPr lvl="2" eaLnBrk="1" hangingPunct="1"/>
            <a:r>
              <a:rPr lang="en-US" altLang="en-US" sz="2400" dirty="0"/>
              <a:t>Expanding opportunities for agriculture</a:t>
            </a:r>
          </a:p>
          <a:p>
            <a:pPr lvl="2" eaLnBrk="1" hangingPunct="1"/>
            <a:r>
              <a:rPr lang="en-US" altLang="en-US" sz="2400" dirty="0"/>
              <a:t>Strengthening rules of origin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08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28715" y="152400"/>
            <a:ext cx="8015287" cy="762000"/>
          </a:xfrm>
        </p:spPr>
        <p:txBody>
          <a:bodyPr/>
          <a:lstStyle/>
          <a:p>
            <a:r>
              <a:rPr lang="en-US" altLang="en-US" sz="2800" dirty="0">
                <a:solidFill>
                  <a:srgbClr val="190104"/>
                </a:solidFill>
              </a:rPr>
              <a:t>The Industry-Led Reshoring Initiative Provides </a:t>
            </a:r>
            <a:r>
              <a:rPr lang="en-US" altLang="en-US" sz="3200" dirty="0">
                <a:solidFill>
                  <a:srgbClr val="190104"/>
                </a:solidFill>
              </a:rPr>
              <a:t/>
            </a:r>
            <a:br>
              <a:rPr lang="en-US" altLang="en-US" sz="3200" dirty="0">
                <a:solidFill>
                  <a:srgbClr val="190104"/>
                </a:solidFill>
              </a:rPr>
            </a:br>
            <a:endParaRPr lang="en-US" altLang="en-US" sz="3200" dirty="0">
              <a:solidFill>
                <a:srgbClr val="190104"/>
              </a:solidFill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914400"/>
            <a:ext cx="83058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3200" dirty="0">
                <a:solidFill>
                  <a:srgbClr val="190104"/>
                </a:solidFill>
              </a:rPr>
              <a:t>Online Library of 4,000+ reshoring articles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solidFill>
                  <a:srgbClr val="190104"/>
                </a:solidFill>
              </a:rPr>
              <a:t>Statistics from TCO and Library databases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solidFill>
                  <a:srgbClr val="190104"/>
                </a:solidFill>
              </a:rPr>
              <a:t>Case Study template for posting cases. 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solidFill>
                  <a:srgbClr val="190104"/>
                </a:solidFill>
              </a:rPr>
              <a:t>Motivation for skilled manufacturing careers</a:t>
            </a:r>
          </a:p>
          <a:p>
            <a:pPr>
              <a:lnSpc>
                <a:spcPct val="90000"/>
              </a:lnSpc>
            </a:pPr>
            <a:r>
              <a:rPr lang="en-US" altLang="en-US" sz="3200" dirty="0">
                <a:solidFill>
                  <a:srgbClr val="190104"/>
                </a:solidFill>
              </a:rPr>
              <a:t>Free Total Cost of Ownership (TCO) software for: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>
                <a:solidFill>
                  <a:srgbClr val="190104"/>
                </a:solidFill>
              </a:rPr>
              <a:t>Companies for sourcing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>
                <a:solidFill>
                  <a:srgbClr val="190104"/>
                </a:solidFill>
              </a:rPr>
              <a:t>Suppliers of parts and equipment for selling </a:t>
            </a:r>
          </a:p>
          <a:p>
            <a:pPr marL="0" indent="0">
              <a:lnSpc>
                <a:spcPct val="90000"/>
              </a:lnSpc>
              <a:buNone/>
            </a:pP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93993463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752600" y="-152400"/>
            <a:ext cx="7239000" cy="914400"/>
          </a:xfrm>
        </p:spPr>
        <p:txBody>
          <a:bodyPr/>
          <a:lstStyle/>
          <a:p>
            <a:pPr algn="ctr"/>
            <a:r>
              <a:rPr lang="en-US" altLang="en-US" sz="3600">
                <a:solidFill>
                  <a:srgbClr val="190104"/>
                </a:solidFill>
              </a:rPr>
              <a:t>TCO Comparison Example </a:t>
            </a:r>
          </a:p>
        </p:txBody>
      </p:sp>
      <p:graphicFrame>
        <p:nvGraphicFramePr>
          <p:cNvPr id="21507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524000"/>
          <a:ext cx="8255000" cy="452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46" name="Chart" r:id="rId4" imgW="8253302" imgH="4522858" progId="Excel.Chart.8">
                  <p:embed/>
                </p:oleObj>
              </mc:Choice>
              <mc:Fallback>
                <p:oleObj name="Chart" r:id="rId4" imgW="8253302" imgH="4522858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524000"/>
                        <a:ext cx="8255000" cy="452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4195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524000" y="-228600"/>
            <a:ext cx="7543800" cy="914400"/>
          </a:xfrm>
        </p:spPr>
        <p:txBody>
          <a:bodyPr/>
          <a:lstStyle/>
          <a:p>
            <a:pPr algn="ctr"/>
            <a:r>
              <a:rPr lang="en-US" altLang="en-US" sz="2800" dirty="0">
                <a:solidFill>
                  <a:srgbClr val="080001"/>
                </a:solidFill>
              </a:rPr>
              <a:t> TCO cases, China vs. U.S.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2277782"/>
              </p:ext>
            </p:extLst>
          </p:nvPr>
        </p:nvGraphicFramePr>
        <p:xfrm>
          <a:off x="1752600" y="1676400"/>
          <a:ext cx="5562600" cy="3913539"/>
        </p:xfrm>
        <a:graphic>
          <a:graphicData uri="http://schemas.openxmlformats.org/drawingml/2006/table">
            <a:tbl>
              <a:tblPr/>
              <a:tblGrid>
                <a:gridCol w="2514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82496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Calibri" charset="0"/>
                        </a:rPr>
                        <a:t>Comparison Basis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charset="0"/>
                        <a:cs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Calibri" charset="0"/>
                        </a:rPr>
                        <a:t>% of cases where U.S. has the advantage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charset="0"/>
                        <a:cs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083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Calibri" charset="0"/>
                        </a:rPr>
                        <a:t>Price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charset="0"/>
                        <a:cs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Calibri" charset="0"/>
                        </a:rPr>
                        <a:t>5%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charset="0"/>
                        <a:cs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60832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Calibri" charset="0"/>
                        </a:rPr>
                        <a:t>TCO</a:t>
                      </a:r>
                      <a:endParaRPr kumimoji="0" lang="en-US" sz="32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charset="0"/>
                        <a:cs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Calibri" charset="0"/>
                        </a:rPr>
                        <a:t>53%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charset="0"/>
                        <a:cs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09379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Calibri" charset="0"/>
                        </a:rPr>
                        <a:t>Difference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charset="0"/>
                        <a:cs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charset="0"/>
                          <a:cs typeface="Calibri" charset="0"/>
                        </a:rPr>
                        <a:t>48%*</a:t>
                      </a:r>
                      <a:endParaRPr kumimoji="0" 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charset="0"/>
                        <a:cs typeface="Calibri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2788" name="TextBox 4"/>
          <p:cNvSpPr txBox="1">
            <a:spLocks noChangeArrowheads="1"/>
          </p:cNvSpPr>
          <p:nvPr/>
        </p:nvSpPr>
        <p:spPr bwMode="auto">
          <a:xfrm>
            <a:off x="381002" y="5562601"/>
            <a:ext cx="86333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E40B2A"/>
              </a:buClr>
              <a:buSzPct val="80000"/>
              <a:buFont typeface="Wingdings" pitchFamily="2" charset="2"/>
              <a:buChar char="l"/>
              <a:defRPr sz="2400">
                <a:solidFill>
                  <a:srgbClr val="2A2A4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E40B2A"/>
              </a:buClr>
              <a:buSzPct val="70000"/>
              <a:buFont typeface="Wingdings" pitchFamily="2" charset="2"/>
              <a:buChar char="l"/>
              <a:defRPr sz="2000">
                <a:solidFill>
                  <a:srgbClr val="2A2A40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40B2A"/>
              </a:buClr>
              <a:buSzPct val="65000"/>
              <a:buFont typeface="Wingdings" pitchFamily="2" charset="2"/>
              <a:buChar char="l"/>
              <a:defRPr sz="1600">
                <a:solidFill>
                  <a:srgbClr val="2A2A40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40B2A"/>
              </a:buClr>
              <a:buSzPct val="60000"/>
              <a:buFont typeface="Wingdings" pitchFamily="2" charset="2"/>
              <a:buChar char="l"/>
              <a:defRPr sz="1200">
                <a:solidFill>
                  <a:srgbClr val="2A2A40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40B2A"/>
              </a:buClr>
              <a:buSzPct val="40000"/>
              <a:buFont typeface="Wingdings" pitchFamily="2" charset="2"/>
              <a:buChar char="l"/>
              <a:defRPr sz="1200">
                <a:solidFill>
                  <a:srgbClr val="2A2A40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40B2A"/>
              </a:buClr>
              <a:buSzPct val="40000"/>
              <a:buFont typeface="Wingdings" pitchFamily="2" charset="2"/>
              <a:buChar char="l"/>
              <a:defRPr sz="1200">
                <a:solidFill>
                  <a:srgbClr val="2A2A40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40B2A"/>
              </a:buClr>
              <a:buSzPct val="40000"/>
              <a:buFont typeface="Wingdings" pitchFamily="2" charset="2"/>
              <a:buChar char="l"/>
              <a:defRPr sz="1200">
                <a:solidFill>
                  <a:srgbClr val="2A2A40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40B2A"/>
              </a:buClr>
              <a:buSzPct val="40000"/>
              <a:buFont typeface="Wingdings" pitchFamily="2" charset="2"/>
              <a:buChar char="l"/>
              <a:defRPr sz="1200">
                <a:solidFill>
                  <a:srgbClr val="2A2A40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40B2A"/>
              </a:buClr>
              <a:buSzPct val="40000"/>
              <a:buFont typeface="Wingdings" pitchFamily="2" charset="2"/>
              <a:buChar char="l"/>
              <a:defRPr sz="1200">
                <a:solidFill>
                  <a:srgbClr val="2A2A40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tx2"/>
                </a:solidFill>
              </a:rPr>
              <a:t>*Conservatively 25% might return if companies shifted to TCO</a:t>
            </a:r>
          </a:p>
        </p:txBody>
      </p:sp>
      <p:sp>
        <p:nvSpPr>
          <p:cNvPr id="33818" name="TextBox 1"/>
          <p:cNvSpPr txBox="1">
            <a:spLocks noChangeArrowheads="1"/>
          </p:cNvSpPr>
          <p:nvPr/>
        </p:nvSpPr>
        <p:spPr bwMode="auto">
          <a:xfrm>
            <a:off x="1143002" y="6192838"/>
            <a:ext cx="4011867" cy="46166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US" dirty="0">
                <a:solidFill>
                  <a:srgbClr val="190104"/>
                </a:solidFill>
              </a:rPr>
              <a:t>Source: TCO user database</a:t>
            </a:r>
          </a:p>
        </p:txBody>
      </p:sp>
    </p:spTree>
    <p:extLst>
      <p:ext uri="{BB962C8B-B14F-4D97-AF65-F5344CB8AC3E}">
        <p14:creationId xmlns:p14="http://schemas.microsoft.com/office/powerpoint/2010/main" val="3649475719"/>
      </p:ext>
    </p:extLst>
  </p:cSld>
  <p:clrMapOvr>
    <a:masterClrMapping/>
  </p:clrMapOvr>
</p:sld>
</file>

<file path=ppt/theme/theme1.xml><?xml version="1.0" encoding="utf-8"?>
<a:theme xmlns:a="http://schemas.openxmlformats.org/drawingml/2006/main" name="Radial">
  <a:themeElements>
    <a:clrScheme name="Radial 7">
      <a:dk1>
        <a:srgbClr val="666699"/>
      </a:dk1>
      <a:lt1>
        <a:srgbClr val="FFFFFF"/>
      </a:lt1>
      <a:dk2>
        <a:srgbClr val="2A2A40"/>
      </a:dk2>
      <a:lt2>
        <a:srgbClr val="FFFFFF"/>
      </a:lt2>
      <a:accent1>
        <a:srgbClr val="006699"/>
      </a:accent1>
      <a:accent2>
        <a:srgbClr val="CC9900"/>
      </a:accent2>
      <a:accent3>
        <a:srgbClr val="ACACAF"/>
      </a:accent3>
      <a:accent4>
        <a:srgbClr val="DADADA"/>
      </a:accent4>
      <a:accent5>
        <a:srgbClr val="AAB8CA"/>
      </a:accent5>
      <a:accent6>
        <a:srgbClr val="B98A00"/>
      </a:accent6>
      <a:hlink>
        <a:srgbClr val="CC6600"/>
      </a:hlink>
      <a:folHlink>
        <a:srgbClr val="6C948A"/>
      </a:folHlink>
    </a:clrScheme>
    <a:fontScheme name="Rad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Radial">
  <a:themeElements>
    <a:clrScheme name="Radial 7">
      <a:dk1>
        <a:srgbClr val="666699"/>
      </a:dk1>
      <a:lt1>
        <a:srgbClr val="FFFFFF"/>
      </a:lt1>
      <a:dk2>
        <a:srgbClr val="2A2A40"/>
      </a:dk2>
      <a:lt2>
        <a:srgbClr val="FFFFFF"/>
      </a:lt2>
      <a:accent1>
        <a:srgbClr val="006699"/>
      </a:accent1>
      <a:accent2>
        <a:srgbClr val="CC9900"/>
      </a:accent2>
      <a:accent3>
        <a:srgbClr val="ACACAF"/>
      </a:accent3>
      <a:accent4>
        <a:srgbClr val="DADADA"/>
      </a:accent4>
      <a:accent5>
        <a:srgbClr val="AAB8CA"/>
      </a:accent5>
      <a:accent6>
        <a:srgbClr val="B98A00"/>
      </a:accent6>
      <a:hlink>
        <a:srgbClr val="CC6600"/>
      </a:hlink>
      <a:folHlink>
        <a:srgbClr val="6C948A"/>
      </a:folHlink>
    </a:clrScheme>
    <a:fontScheme name="Rad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Radial">
  <a:themeElements>
    <a:clrScheme name="Radial 7">
      <a:dk1>
        <a:srgbClr val="666699"/>
      </a:dk1>
      <a:lt1>
        <a:srgbClr val="FFFFFF"/>
      </a:lt1>
      <a:dk2>
        <a:srgbClr val="2A2A40"/>
      </a:dk2>
      <a:lt2>
        <a:srgbClr val="FFFFFF"/>
      </a:lt2>
      <a:accent1>
        <a:srgbClr val="006699"/>
      </a:accent1>
      <a:accent2>
        <a:srgbClr val="CC9900"/>
      </a:accent2>
      <a:accent3>
        <a:srgbClr val="ACACAF"/>
      </a:accent3>
      <a:accent4>
        <a:srgbClr val="DADADA"/>
      </a:accent4>
      <a:accent5>
        <a:srgbClr val="AAB8CA"/>
      </a:accent5>
      <a:accent6>
        <a:srgbClr val="B98A00"/>
      </a:accent6>
      <a:hlink>
        <a:srgbClr val="CC6600"/>
      </a:hlink>
      <a:folHlink>
        <a:srgbClr val="6C948A"/>
      </a:folHlink>
    </a:clrScheme>
    <a:fontScheme name="Rad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Radial">
  <a:themeElements>
    <a:clrScheme name="Radial 7">
      <a:dk1>
        <a:srgbClr val="666699"/>
      </a:dk1>
      <a:lt1>
        <a:srgbClr val="FFFFFF"/>
      </a:lt1>
      <a:dk2>
        <a:srgbClr val="2A2A40"/>
      </a:dk2>
      <a:lt2>
        <a:srgbClr val="FFFFFF"/>
      </a:lt2>
      <a:accent1>
        <a:srgbClr val="006699"/>
      </a:accent1>
      <a:accent2>
        <a:srgbClr val="CC9900"/>
      </a:accent2>
      <a:accent3>
        <a:srgbClr val="ACACAF"/>
      </a:accent3>
      <a:accent4>
        <a:srgbClr val="DADADA"/>
      </a:accent4>
      <a:accent5>
        <a:srgbClr val="AAB8CA"/>
      </a:accent5>
      <a:accent6>
        <a:srgbClr val="B98A00"/>
      </a:accent6>
      <a:hlink>
        <a:srgbClr val="CC6600"/>
      </a:hlink>
      <a:folHlink>
        <a:srgbClr val="6C948A"/>
      </a:folHlink>
    </a:clrScheme>
    <a:fontScheme name="Rad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11037</TotalTime>
  <Words>1634</Words>
  <Application>Microsoft Office PowerPoint</Application>
  <PresentationFormat>Affichage à l'écran (4:3)</PresentationFormat>
  <Paragraphs>406</Paragraphs>
  <Slides>31</Slides>
  <Notes>8</Notes>
  <HiddenSlides>2</HiddenSlides>
  <MMClips>0</MMClips>
  <ScaleCrop>false</ScaleCrop>
  <HeadingPairs>
    <vt:vector size="6" baseType="variant">
      <vt:variant>
        <vt:lpstr>Thème</vt:lpstr>
      </vt:variant>
      <vt:variant>
        <vt:i4>4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6" baseType="lpstr">
      <vt:lpstr>Radial</vt:lpstr>
      <vt:lpstr>1_Radial</vt:lpstr>
      <vt:lpstr>2_Radial</vt:lpstr>
      <vt:lpstr>3_Radial</vt:lpstr>
      <vt:lpstr>Chart</vt:lpstr>
      <vt:lpstr>Présentation PowerPoint</vt:lpstr>
      <vt:lpstr>My Long-Term Overview re U.S. Mfg.</vt:lpstr>
      <vt:lpstr>Relevant Recent Trends BTE</vt:lpstr>
      <vt:lpstr>The Bleeding had Stopped</vt:lpstr>
      <vt:lpstr>What Happens ATE? </vt:lpstr>
      <vt:lpstr>NAFTA</vt:lpstr>
      <vt:lpstr>The Industry-Led Reshoring Initiative Provides  </vt:lpstr>
      <vt:lpstr>TCO Comparison Example </vt:lpstr>
      <vt:lpstr> TCO cases, China vs. U.S. </vt:lpstr>
      <vt:lpstr>Reshoring and FDI Database</vt:lpstr>
      <vt:lpstr>Water Heaters</vt:lpstr>
      <vt:lpstr>          Circuit Boards</vt:lpstr>
      <vt:lpstr>Canadian Cases</vt:lpstr>
      <vt:lpstr>Industry 4.0</vt:lpstr>
      <vt:lpstr>Présentation PowerPoint</vt:lpstr>
      <vt:lpstr>Competitiveness Toolkit</vt:lpstr>
      <vt:lpstr>Predictions/Hopes</vt:lpstr>
      <vt:lpstr>Recommended Corporate Strategy</vt:lpstr>
      <vt:lpstr>Lessons for Canada</vt:lpstr>
      <vt:lpstr>Do the Math. Develop your Strategy!</vt:lpstr>
      <vt:lpstr>Marketing the Benefits of Reshored Products</vt:lpstr>
      <vt:lpstr>Quantifying the Competitiveness Gap</vt:lpstr>
      <vt:lpstr>Digitization Leads to Localization of Supply Chains </vt:lpstr>
      <vt:lpstr>Trump Targets Trade Abuses with Executive Orders</vt:lpstr>
      <vt:lpstr>Présentation PowerPoint</vt:lpstr>
      <vt:lpstr>Présentation PowerPoint</vt:lpstr>
      <vt:lpstr>Présentation PowerPoint</vt:lpstr>
      <vt:lpstr>Présentation PowerPoint</vt:lpstr>
      <vt:lpstr>Manufacturers’ Optimism at 20 Year High</vt:lpstr>
      <vt:lpstr>Présentation PowerPoint</vt:lpstr>
      <vt:lpstr>Reshoring More Effective than Exporting:  Canada is Much More Competitive at Home!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Flawed company economic model</dc:title>
  <dc:creator>Harry Moser</dc:creator>
  <cp:lastModifiedBy>Genest, Alexandre</cp:lastModifiedBy>
  <cp:revision>416</cp:revision>
  <cp:lastPrinted>2017-04-05T13:38:32Z</cp:lastPrinted>
  <dcterms:created xsi:type="dcterms:W3CDTF">2014-03-24T03:20:08Z</dcterms:created>
  <dcterms:modified xsi:type="dcterms:W3CDTF">2017-04-06T12:41:17Z</dcterms:modified>
</cp:coreProperties>
</file>