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6.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700" r:id="rId2"/>
  </p:sldMasterIdLst>
  <p:notesMasterIdLst>
    <p:notesMasterId r:id="rId45"/>
  </p:notesMasterIdLst>
  <p:handoutMasterIdLst>
    <p:handoutMasterId r:id="rId46"/>
  </p:handoutMasterIdLst>
  <p:sldIdLst>
    <p:sldId id="500" r:id="rId3"/>
    <p:sldId id="504" r:id="rId4"/>
    <p:sldId id="506" r:id="rId5"/>
    <p:sldId id="505" r:id="rId6"/>
    <p:sldId id="526" r:id="rId7"/>
    <p:sldId id="502" r:id="rId8"/>
    <p:sldId id="503" r:id="rId9"/>
    <p:sldId id="516" r:id="rId10"/>
    <p:sldId id="508" r:id="rId11"/>
    <p:sldId id="509" r:id="rId12"/>
    <p:sldId id="511" r:id="rId13"/>
    <p:sldId id="512" r:id="rId14"/>
    <p:sldId id="527" r:id="rId15"/>
    <p:sldId id="510" r:id="rId16"/>
    <p:sldId id="513" r:id="rId17"/>
    <p:sldId id="514" r:id="rId18"/>
    <p:sldId id="515" r:id="rId19"/>
    <p:sldId id="501" r:id="rId20"/>
    <p:sldId id="507" r:id="rId21"/>
    <p:sldId id="472" r:id="rId22"/>
    <p:sldId id="403" r:id="rId23"/>
    <p:sldId id="438" r:id="rId24"/>
    <p:sldId id="465" r:id="rId25"/>
    <p:sldId id="490" r:id="rId26"/>
    <p:sldId id="528" r:id="rId27"/>
    <p:sldId id="440" r:id="rId28"/>
    <p:sldId id="410" r:id="rId29"/>
    <p:sldId id="432" r:id="rId30"/>
    <p:sldId id="441" r:id="rId31"/>
    <p:sldId id="489" r:id="rId32"/>
    <p:sldId id="443" r:id="rId33"/>
    <p:sldId id="499" r:id="rId34"/>
    <p:sldId id="412" r:id="rId35"/>
    <p:sldId id="446" r:id="rId36"/>
    <p:sldId id="413" r:id="rId37"/>
    <p:sldId id="452" r:id="rId38"/>
    <p:sldId id="524" r:id="rId39"/>
    <p:sldId id="492" r:id="rId40"/>
    <p:sldId id="488" r:id="rId41"/>
    <p:sldId id="518" r:id="rId42"/>
    <p:sldId id="423" r:id="rId43"/>
    <p:sldId id="519" r:id="rId44"/>
  </p:sldIdLst>
  <p:sldSz cx="9144000" cy="5143500" type="screen16x9"/>
  <p:notesSz cx="7010400" cy="9296400"/>
  <p:custDataLst>
    <p:tags r:id="rId47"/>
  </p:custDataLst>
  <p:defaultTextStyle>
    <a:defPPr>
      <a:defRPr lang="en-US"/>
    </a:defPPr>
    <a:lvl1pPr algn="ctr" rtl="0" fontAlgn="base">
      <a:spcBef>
        <a:spcPct val="20000"/>
      </a:spcBef>
      <a:spcAft>
        <a:spcPct val="0"/>
      </a:spcAft>
      <a:defRPr sz="1000" kern="1200">
        <a:solidFill>
          <a:schemeClr val="tx1"/>
        </a:solidFill>
        <a:latin typeface="Arial" charset="0"/>
        <a:ea typeface="+mn-ea"/>
        <a:cs typeface="+mn-cs"/>
      </a:defRPr>
    </a:lvl1pPr>
    <a:lvl2pPr marL="457200" algn="ctr" rtl="0" fontAlgn="base">
      <a:spcBef>
        <a:spcPct val="20000"/>
      </a:spcBef>
      <a:spcAft>
        <a:spcPct val="0"/>
      </a:spcAft>
      <a:defRPr sz="1000" kern="1200">
        <a:solidFill>
          <a:schemeClr val="tx1"/>
        </a:solidFill>
        <a:latin typeface="Arial" charset="0"/>
        <a:ea typeface="+mn-ea"/>
        <a:cs typeface="+mn-cs"/>
      </a:defRPr>
    </a:lvl2pPr>
    <a:lvl3pPr marL="914400" algn="ctr" rtl="0" fontAlgn="base">
      <a:spcBef>
        <a:spcPct val="20000"/>
      </a:spcBef>
      <a:spcAft>
        <a:spcPct val="0"/>
      </a:spcAft>
      <a:defRPr sz="1000" kern="1200">
        <a:solidFill>
          <a:schemeClr val="tx1"/>
        </a:solidFill>
        <a:latin typeface="Arial" charset="0"/>
        <a:ea typeface="+mn-ea"/>
        <a:cs typeface="+mn-cs"/>
      </a:defRPr>
    </a:lvl3pPr>
    <a:lvl4pPr marL="1371600" algn="ctr" rtl="0" fontAlgn="base">
      <a:spcBef>
        <a:spcPct val="20000"/>
      </a:spcBef>
      <a:spcAft>
        <a:spcPct val="0"/>
      </a:spcAft>
      <a:defRPr sz="1000" kern="1200">
        <a:solidFill>
          <a:schemeClr val="tx1"/>
        </a:solidFill>
        <a:latin typeface="Arial" charset="0"/>
        <a:ea typeface="+mn-ea"/>
        <a:cs typeface="+mn-cs"/>
      </a:defRPr>
    </a:lvl4pPr>
    <a:lvl5pPr marL="1828800" algn="ctr" rtl="0" fontAlgn="base">
      <a:spcBef>
        <a:spcPct val="2000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090">
          <p15:clr>
            <a:srgbClr val="A4A3A4"/>
          </p15:clr>
        </p15:guide>
        <p15:guide id="2" pos="287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tinez, Nikki" initials="MN" lastIdx="20" clrIdx="0"/>
  <p:cmAuthor id="1" name="McGraw Hill Companies" initials="" lastIdx="1" clrIdx="1"/>
  <p:cmAuthor id="2" name="Omilion, Ryan" initials="OR" lastIdx="3" clrIdx="2"/>
  <p:cmAuthor id="3" name="Catherine Strahan" initials="CS" lastIdx="4" clrIdx="3"/>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6FE7"/>
    <a:srgbClr val="00B8EC"/>
    <a:srgbClr val="001D89"/>
    <a:srgbClr val="76CFE3"/>
    <a:srgbClr val="7078A3"/>
    <a:srgbClr val="110B0B"/>
    <a:srgbClr val="FCF3ED"/>
    <a:srgbClr val="FE951F"/>
    <a:srgbClr val="E40073"/>
    <a:srgbClr val="F5A9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5380" autoAdjust="0"/>
    <p:restoredTop sz="75091" autoAdjust="0"/>
  </p:normalViewPr>
  <p:slideViewPr>
    <p:cSldViewPr snapToGrid="0">
      <p:cViewPr>
        <p:scale>
          <a:sx n="80" d="100"/>
          <a:sy n="80" d="100"/>
        </p:scale>
        <p:origin x="965" y="197"/>
      </p:cViewPr>
      <p:guideLst>
        <p:guide orient="horz" pos="3090"/>
        <p:guide pos="2871"/>
      </p:guideLst>
    </p:cSldViewPr>
  </p:slideViewPr>
  <p:outlineViewPr>
    <p:cViewPr>
      <p:scale>
        <a:sx n="33" d="100"/>
        <a:sy n="33" d="100"/>
      </p:scale>
      <p:origin x="0" y="-48"/>
    </p:cViewPr>
  </p:outlineViewPr>
  <p:notesTextViewPr>
    <p:cViewPr>
      <p:scale>
        <a:sx n="125" d="100"/>
        <a:sy n="125" d="100"/>
      </p:scale>
      <p:origin x="0" y="0"/>
    </p:cViewPr>
  </p:notesTextViewPr>
  <p:sorterViewPr>
    <p:cViewPr varScale="1">
      <p:scale>
        <a:sx n="1" d="1"/>
        <a:sy n="1" d="1"/>
      </p:scale>
      <p:origin x="0" y="-4416"/>
    </p:cViewPr>
  </p:sorterViewPr>
  <p:notesViewPr>
    <p:cSldViewPr snapToObjects="1">
      <p:cViewPr varScale="1">
        <p:scale>
          <a:sx n="88" d="100"/>
          <a:sy n="88" d="100"/>
        </p:scale>
        <p:origin x="3696" y="102"/>
      </p:cViewPr>
      <p:guideLst>
        <p:guide orient="horz" pos="2928"/>
        <p:guide pos="2208"/>
      </p:guideLst>
    </p:cSldViewPr>
  </p:notes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3" y="2"/>
            <a:ext cx="3038475"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146" tIns="46570" rIns="93146" bIns="46570" numCol="1" anchor="t" anchorCtr="0" compatLnSpc="1">
            <a:prstTxWarp prst="textNoShape">
              <a:avLst/>
            </a:prstTxWarp>
          </a:bodyPr>
          <a:lstStyle>
            <a:lvl1pPr algn="l" defTabSz="931667">
              <a:spcBef>
                <a:spcPct val="0"/>
              </a:spcBef>
              <a:defRPr sz="1200"/>
            </a:lvl1pPr>
          </a:lstStyle>
          <a:p>
            <a:endParaRPr lang="en-US" dirty="0"/>
          </a:p>
        </p:txBody>
      </p:sp>
      <p:sp>
        <p:nvSpPr>
          <p:cNvPr id="14339" name="Rectangle 3"/>
          <p:cNvSpPr>
            <a:spLocks noGrp="1" noChangeArrowheads="1"/>
          </p:cNvSpPr>
          <p:nvPr>
            <p:ph type="dt" sz="quarter" idx="1"/>
          </p:nvPr>
        </p:nvSpPr>
        <p:spPr bwMode="auto">
          <a:xfrm>
            <a:off x="3971926" y="2"/>
            <a:ext cx="3038475"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146" tIns="46570" rIns="93146" bIns="46570" numCol="1" anchor="t" anchorCtr="0" compatLnSpc="1">
            <a:prstTxWarp prst="textNoShape">
              <a:avLst/>
            </a:prstTxWarp>
          </a:bodyPr>
          <a:lstStyle>
            <a:lvl1pPr algn="r" defTabSz="931667">
              <a:spcBef>
                <a:spcPct val="0"/>
              </a:spcBef>
              <a:defRPr sz="1200"/>
            </a:lvl1pPr>
          </a:lstStyle>
          <a:p>
            <a:endParaRPr lang="en-US" dirty="0"/>
          </a:p>
        </p:txBody>
      </p:sp>
      <p:sp>
        <p:nvSpPr>
          <p:cNvPr id="14340" name="Rectangle 4"/>
          <p:cNvSpPr>
            <a:spLocks noGrp="1" noChangeArrowheads="1"/>
          </p:cNvSpPr>
          <p:nvPr>
            <p:ph type="ftr" sz="quarter" idx="2"/>
          </p:nvPr>
        </p:nvSpPr>
        <p:spPr bwMode="auto">
          <a:xfrm>
            <a:off x="3" y="8831266"/>
            <a:ext cx="3038475" cy="465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146" tIns="46570" rIns="93146" bIns="46570" numCol="1" anchor="b" anchorCtr="0" compatLnSpc="1">
            <a:prstTxWarp prst="textNoShape">
              <a:avLst/>
            </a:prstTxWarp>
          </a:bodyPr>
          <a:lstStyle>
            <a:lvl1pPr algn="l" defTabSz="931667">
              <a:spcBef>
                <a:spcPct val="0"/>
              </a:spcBef>
              <a:defRPr sz="1200"/>
            </a:lvl1pPr>
          </a:lstStyle>
          <a:p>
            <a:endParaRPr lang="en-US" dirty="0"/>
          </a:p>
        </p:txBody>
      </p:sp>
      <p:sp>
        <p:nvSpPr>
          <p:cNvPr id="14341" name="Rectangle 5"/>
          <p:cNvSpPr>
            <a:spLocks noGrp="1" noChangeArrowheads="1"/>
          </p:cNvSpPr>
          <p:nvPr>
            <p:ph type="sldNum" sz="quarter" idx="3"/>
          </p:nvPr>
        </p:nvSpPr>
        <p:spPr bwMode="auto">
          <a:xfrm>
            <a:off x="3971926" y="8831266"/>
            <a:ext cx="3038475" cy="465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146" tIns="46570" rIns="93146" bIns="46570" numCol="1" anchor="b" anchorCtr="0" compatLnSpc="1">
            <a:prstTxWarp prst="textNoShape">
              <a:avLst/>
            </a:prstTxWarp>
          </a:bodyPr>
          <a:lstStyle>
            <a:lvl1pPr algn="r" defTabSz="931667">
              <a:spcBef>
                <a:spcPct val="0"/>
              </a:spcBef>
              <a:defRPr sz="1200"/>
            </a:lvl1pPr>
          </a:lstStyle>
          <a:p>
            <a:fld id="{5E428F35-1BD8-4170-9767-9AE7AF4630E9}" type="slidenum">
              <a:rPr lang="en-US"/>
              <a:pPr/>
              <a:t>‹#›</a:t>
            </a:fld>
            <a:endParaRPr lang="en-US" dirty="0"/>
          </a:p>
        </p:txBody>
      </p:sp>
    </p:spTree>
    <p:extLst>
      <p:ext uri="{BB962C8B-B14F-4D97-AF65-F5344CB8AC3E}">
        <p14:creationId xmlns:p14="http://schemas.microsoft.com/office/powerpoint/2010/main" val="31948155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3" y="2"/>
            <a:ext cx="3038475"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146" tIns="46570" rIns="93146" bIns="46570" numCol="1" anchor="t" anchorCtr="0" compatLnSpc="1">
            <a:prstTxWarp prst="textNoShape">
              <a:avLst/>
            </a:prstTxWarp>
          </a:bodyPr>
          <a:lstStyle>
            <a:lvl1pPr algn="l" defTabSz="931667">
              <a:spcBef>
                <a:spcPct val="0"/>
              </a:spcBef>
              <a:defRPr sz="1200"/>
            </a:lvl1pPr>
          </a:lstStyle>
          <a:p>
            <a:endParaRPr lang="en-US" dirty="0"/>
          </a:p>
        </p:txBody>
      </p:sp>
      <p:sp>
        <p:nvSpPr>
          <p:cNvPr id="5123" name="Rectangle 3"/>
          <p:cNvSpPr>
            <a:spLocks noGrp="1" noChangeArrowheads="1"/>
          </p:cNvSpPr>
          <p:nvPr>
            <p:ph type="dt" idx="1"/>
          </p:nvPr>
        </p:nvSpPr>
        <p:spPr bwMode="auto">
          <a:xfrm>
            <a:off x="3971926" y="2"/>
            <a:ext cx="3038475"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146" tIns="46570" rIns="93146" bIns="46570" numCol="1" anchor="t" anchorCtr="0" compatLnSpc="1">
            <a:prstTxWarp prst="textNoShape">
              <a:avLst/>
            </a:prstTxWarp>
          </a:bodyPr>
          <a:lstStyle>
            <a:lvl1pPr algn="r" defTabSz="931667">
              <a:spcBef>
                <a:spcPct val="0"/>
              </a:spcBef>
              <a:defRPr sz="1200"/>
            </a:lvl1pPr>
          </a:lstStyle>
          <a:p>
            <a:endParaRPr lang="en-US" dirty="0"/>
          </a:p>
        </p:txBody>
      </p:sp>
      <p:sp>
        <p:nvSpPr>
          <p:cNvPr id="5124"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5125" name="Rectangle 5"/>
          <p:cNvSpPr>
            <a:spLocks noGrp="1" noChangeArrowheads="1"/>
          </p:cNvSpPr>
          <p:nvPr>
            <p:ph type="body" sz="quarter" idx="3"/>
          </p:nvPr>
        </p:nvSpPr>
        <p:spPr bwMode="auto">
          <a:xfrm>
            <a:off x="935040" y="4416426"/>
            <a:ext cx="5140325" cy="4183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146" tIns="46570" rIns="93146" bIns="4657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126" name="Rectangle 6"/>
          <p:cNvSpPr>
            <a:spLocks noGrp="1" noChangeArrowheads="1"/>
          </p:cNvSpPr>
          <p:nvPr>
            <p:ph type="ftr" sz="quarter" idx="4"/>
          </p:nvPr>
        </p:nvSpPr>
        <p:spPr bwMode="auto">
          <a:xfrm>
            <a:off x="3" y="8831266"/>
            <a:ext cx="3038475" cy="465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146" tIns="46570" rIns="93146" bIns="46570" numCol="1" anchor="b" anchorCtr="0" compatLnSpc="1">
            <a:prstTxWarp prst="textNoShape">
              <a:avLst/>
            </a:prstTxWarp>
          </a:bodyPr>
          <a:lstStyle>
            <a:lvl1pPr algn="l" defTabSz="931667">
              <a:spcBef>
                <a:spcPct val="0"/>
              </a:spcBef>
              <a:defRPr sz="1200"/>
            </a:lvl1pPr>
          </a:lstStyle>
          <a:p>
            <a:endParaRPr lang="en-US" dirty="0"/>
          </a:p>
        </p:txBody>
      </p:sp>
      <p:sp>
        <p:nvSpPr>
          <p:cNvPr id="5127" name="Rectangle 7"/>
          <p:cNvSpPr>
            <a:spLocks noGrp="1" noChangeArrowheads="1"/>
          </p:cNvSpPr>
          <p:nvPr>
            <p:ph type="sldNum" sz="quarter" idx="5"/>
          </p:nvPr>
        </p:nvSpPr>
        <p:spPr bwMode="auto">
          <a:xfrm>
            <a:off x="3971926" y="8831266"/>
            <a:ext cx="3038475" cy="465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146" tIns="46570" rIns="93146" bIns="46570" numCol="1" anchor="b" anchorCtr="0" compatLnSpc="1">
            <a:prstTxWarp prst="textNoShape">
              <a:avLst/>
            </a:prstTxWarp>
          </a:bodyPr>
          <a:lstStyle>
            <a:lvl1pPr algn="r" defTabSz="931667">
              <a:spcBef>
                <a:spcPct val="0"/>
              </a:spcBef>
              <a:defRPr sz="1200"/>
            </a:lvl1pPr>
          </a:lstStyle>
          <a:p>
            <a:fld id="{05D93ED5-F37F-4A01-A4DB-3EC0E31C9EB0}" type="slidenum">
              <a:rPr lang="en-US"/>
              <a:pPr/>
              <a:t>‹#›</a:t>
            </a:fld>
            <a:endParaRPr lang="en-US" dirty="0"/>
          </a:p>
        </p:txBody>
      </p:sp>
    </p:spTree>
    <p:extLst>
      <p:ext uri="{BB962C8B-B14F-4D97-AF65-F5344CB8AC3E}">
        <p14:creationId xmlns:p14="http://schemas.microsoft.com/office/powerpoint/2010/main" val="273663716"/>
      </p:ext>
    </p:extLst>
  </p:cSld>
  <p:clrMap bg1="lt1" tx1="dk1" bg2="lt2" tx2="dk2" accent1="accent1" accent2="accent2" accent3="accent3" accent4="accent4" accent5="accent5" accent6="accent6" hlink="hlink" folHlink="folHlink"/>
  <p:hf hdr="0" ftr="0" dt="0"/>
  <p:notesStyle>
    <a:lvl1pPr marL="180975" indent="-180975" algn="l" rtl="0" fontAlgn="base">
      <a:spcBef>
        <a:spcPct val="30000"/>
      </a:spcBef>
      <a:spcAft>
        <a:spcPct val="0"/>
      </a:spcAft>
      <a:buFont typeface="Arial"/>
      <a:buChar char="•"/>
      <a:defRPr sz="1200" kern="1200">
        <a:solidFill>
          <a:schemeClr val="tx1"/>
        </a:solidFill>
        <a:latin typeface="Arial"/>
        <a:ea typeface="+mn-ea"/>
        <a:cs typeface="Arial" pitchFamily="34" charset="0"/>
      </a:defRPr>
    </a:lvl1pPr>
    <a:lvl2pPr marL="361950" indent="-180975" algn="l" rtl="0" fontAlgn="base">
      <a:spcBef>
        <a:spcPct val="30000"/>
      </a:spcBef>
      <a:spcAft>
        <a:spcPct val="0"/>
      </a:spcAft>
      <a:buFont typeface="Arial"/>
      <a:buChar char="–"/>
      <a:defRPr sz="1200" kern="1200">
        <a:solidFill>
          <a:schemeClr val="tx1"/>
        </a:solidFill>
        <a:latin typeface="Arial"/>
        <a:ea typeface="+mn-ea"/>
        <a:cs typeface="Arial" pitchFamily="34" charset="0"/>
      </a:defRPr>
    </a:lvl2pPr>
    <a:lvl3pPr marL="542925" indent="-180975" algn="l" rtl="0" fontAlgn="base">
      <a:spcBef>
        <a:spcPct val="30000"/>
      </a:spcBef>
      <a:spcAft>
        <a:spcPct val="0"/>
      </a:spcAft>
      <a:buFont typeface="Arial"/>
      <a:buChar char="–"/>
      <a:defRPr sz="1200" kern="1200">
        <a:solidFill>
          <a:schemeClr val="tx1"/>
        </a:solidFill>
        <a:latin typeface="Arial"/>
        <a:ea typeface="+mn-ea"/>
        <a:cs typeface="Arial" pitchFamily="34" charset="0"/>
      </a:defRPr>
    </a:lvl3pPr>
    <a:lvl4pPr marL="723900" indent="-180975" algn="l" rtl="0" fontAlgn="base">
      <a:spcBef>
        <a:spcPct val="30000"/>
      </a:spcBef>
      <a:spcAft>
        <a:spcPct val="0"/>
      </a:spcAft>
      <a:buFont typeface="Arial"/>
      <a:buChar char="–"/>
      <a:defRPr sz="1200" kern="1200">
        <a:solidFill>
          <a:schemeClr val="tx1"/>
        </a:solidFill>
        <a:latin typeface="Arial"/>
        <a:ea typeface="+mn-ea"/>
        <a:cs typeface="Arial" pitchFamily="34" charset="0"/>
      </a:defRPr>
    </a:lvl4pPr>
    <a:lvl5pPr marL="904875" indent="-180975" algn="l" rtl="0" fontAlgn="base">
      <a:spcBef>
        <a:spcPct val="30000"/>
      </a:spcBef>
      <a:spcAft>
        <a:spcPct val="0"/>
      </a:spcAft>
      <a:buFont typeface="Arial"/>
      <a:buChar char="–"/>
      <a:defRPr sz="1200" kern="1200">
        <a:solidFill>
          <a:schemeClr val="tx1"/>
        </a:solidFill>
        <a:latin typeface="Arial"/>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D93ED5-F37F-4A01-A4DB-3EC0E31C9EB0}" type="slidenum">
              <a:rPr lang="en-US" smtClean="0"/>
              <a:pPr/>
              <a:t>1</a:t>
            </a:fld>
            <a:endParaRPr lang="en-US" dirty="0"/>
          </a:p>
        </p:txBody>
      </p:sp>
    </p:spTree>
    <p:extLst>
      <p:ext uri="{BB962C8B-B14F-4D97-AF65-F5344CB8AC3E}">
        <p14:creationId xmlns:p14="http://schemas.microsoft.com/office/powerpoint/2010/main" val="1359208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what did I piece together with my notebook by my side as I drove people around the city? Other than it can be very surprising when this corporate picture of me comes up on your phone – my very first passenger was a hotel executive and he said he thought it was his boss might be coming to pick him up. </a:t>
            </a:r>
          </a:p>
          <a:p>
            <a:r>
              <a:rPr lang="en-US" sz="1200" kern="1200" dirty="0" smtClean="0">
                <a:solidFill>
                  <a:schemeClr val="tx1"/>
                </a:solidFill>
                <a:effectLst/>
                <a:latin typeface="+mn-lt"/>
                <a:ea typeface="+mn-ea"/>
                <a:cs typeface="+mn-cs"/>
              </a:rPr>
              <a:t>Here are three lessons I learned and the actions that we’re taking as a result:</a:t>
            </a:r>
          </a:p>
          <a:p>
            <a:endParaRPr lang="en-US" dirty="0"/>
          </a:p>
        </p:txBody>
      </p:sp>
      <p:sp>
        <p:nvSpPr>
          <p:cNvPr id="4" name="Slide Number Placeholder 3"/>
          <p:cNvSpPr>
            <a:spLocks noGrp="1"/>
          </p:cNvSpPr>
          <p:nvPr>
            <p:ph type="sldNum" sz="quarter" idx="10"/>
          </p:nvPr>
        </p:nvSpPr>
        <p:spPr/>
        <p:txBody>
          <a:bodyPr/>
          <a:lstStyle/>
          <a:p>
            <a:fld id="{78870356-FADE-7A43-A171-EC856B0D52C2}" type="slidenum">
              <a:rPr lang="en-US" smtClean="0"/>
              <a:t>10</a:t>
            </a:fld>
            <a:endParaRPr lang="en-US"/>
          </a:p>
        </p:txBody>
      </p:sp>
    </p:spTree>
    <p:extLst>
      <p:ext uri="{BB962C8B-B14F-4D97-AF65-F5344CB8AC3E}">
        <p14:creationId xmlns:p14="http://schemas.microsoft.com/office/powerpoint/2010/main" val="2295900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Balancing risk and reward in the regulated world. For years no start-up would touch regulated industries like transportation, healthcare, and education because of the burden of complying with a myriad of sometimes bizarre rules that tended to protect the large incumbent organizations. </a:t>
            </a:r>
          </a:p>
          <a:p>
            <a:endParaRPr lang="en-US" dirty="0"/>
          </a:p>
        </p:txBody>
      </p:sp>
      <p:sp>
        <p:nvSpPr>
          <p:cNvPr id="4" name="Slide Number Placeholder 3"/>
          <p:cNvSpPr>
            <a:spLocks noGrp="1"/>
          </p:cNvSpPr>
          <p:nvPr>
            <p:ph type="sldNum" sz="quarter" idx="10"/>
          </p:nvPr>
        </p:nvSpPr>
        <p:spPr/>
        <p:txBody>
          <a:bodyPr/>
          <a:lstStyle/>
          <a:p>
            <a:fld id="{78870356-FADE-7A43-A171-EC856B0D52C2}" type="slidenum">
              <a:rPr lang="en-US" smtClean="0"/>
              <a:t>11</a:t>
            </a:fld>
            <a:endParaRPr lang="en-US"/>
          </a:p>
        </p:txBody>
      </p:sp>
    </p:spTree>
    <p:extLst>
      <p:ext uri="{BB962C8B-B14F-4D97-AF65-F5344CB8AC3E}">
        <p14:creationId xmlns:p14="http://schemas.microsoft.com/office/powerpoint/2010/main" val="3686316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My own experience was that I had taxi drivers (who believed they had been guaranteed a transport monopoly) shake their fist at me when they saw people getting out of my back seat. I’ve even driven under the threat of municipalities impounding my family car for purportedly offering unlicensed taxi rides. My insurance company had no idea how to navigate this new world of part time ride sharing and wanted to charge me their full time commercial driving rate which is 4-5 times that of personal insurance. </a:t>
            </a:r>
          </a:p>
        </p:txBody>
      </p:sp>
      <p:sp>
        <p:nvSpPr>
          <p:cNvPr id="4" name="Slide Number Placeholder 3"/>
          <p:cNvSpPr>
            <a:spLocks noGrp="1"/>
          </p:cNvSpPr>
          <p:nvPr>
            <p:ph type="sldNum" sz="quarter" idx="10"/>
          </p:nvPr>
        </p:nvSpPr>
        <p:spPr/>
        <p:txBody>
          <a:bodyPr/>
          <a:lstStyle/>
          <a:p>
            <a:fld id="{78870356-FADE-7A43-A171-EC856B0D52C2}" type="slidenum">
              <a:rPr lang="en-US" smtClean="0"/>
              <a:t>12</a:t>
            </a:fld>
            <a:endParaRPr lang="en-US"/>
          </a:p>
        </p:txBody>
      </p:sp>
    </p:spTree>
    <p:extLst>
      <p:ext uri="{BB962C8B-B14F-4D97-AF65-F5344CB8AC3E}">
        <p14:creationId xmlns:p14="http://schemas.microsoft.com/office/powerpoint/2010/main" val="2468911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a:t>
            </a:r>
            <a:r>
              <a:rPr lang="en-US" baseline="0" dirty="0" smtClean="0"/>
              <a:t> friend of mine who is another start-up veteran tells me about all of the companies on twitter that he’s been able to document</a:t>
            </a:r>
            <a:endParaRPr lang="en-US" dirty="0" smtClean="0"/>
          </a:p>
          <a:p>
            <a:endParaRPr lang="en-US" dirty="0"/>
          </a:p>
        </p:txBody>
      </p:sp>
      <p:sp>
        <p:nvSpPr>
          <p:cNvPr id="4" name="Slide Number Placeholder 3"/>
          <p:cNvSpPr>
            <a:spLocks noGrp="1"/>
          </p:cNvSpPr>
          <p:nvPr>
            <p:ph type="sldNum" sz="quarter" idx="10"/>
          </p:nvPr>
        </p:nvSpPr>
        <p:spPr/>
        <p:txBody>
          <a:bodyPr/>
          <a:lstStyle/>
          <a:p>
            <a:fld id="{78870356-FADE-7A43-A171-EC856B0D52C2}" type="slidenum">
              <a:rPr lang="en-US" smtClean="0"/>
              <a:t>17</a:t>
            </a:fld>
            <a:endParaRPr lang="en-US"/>
          </a:p>
        </p:txBody>
      </p:sp>
    </p:spTree>
    <p:extLst>
      <p:ext uri="{BB962C8B-B14F-4D97-AF65-F5344CB8AC3E}">
        <p14:creationId xmlns:p14="http://schemas.microsoft.com/office/powerpoint/2010/main" val="1078482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a:ea typeface="+mn-ea"/>
                <a:cs typeface="Arial" pitchFamily="34" charset="0"/>
              </a:rPr>
              <a:t>Steve Carlisle wrote</a:t>
            </a:r>
            <a:r>
              <a:rPr lang="en-US" sz="1200" kern="1200" baseline="0" dirty="0" smtClean="0">
                <a:solidFill>
                  <a:schemeClr val="tx1"/>
                </a:solidFill>
                <a:effectLst/>
                <a:latin typeface="Arial"/>
                <a:ea typeface="+mn-ea"/>
                <a:cs typeface="Arial" pitchFamily="34" charset="0"/>
              </a:rPr>
              <a:t> </a:t>
            </a:r>
            <a:r>
              <a:rPr lang="en-US" sz="1200" kern="1200" dirty="0" smtClean="0">
                <a:solidFill>
                  <a:schemeClr val="tx1"/>
                </a:solidFill>
                <a:effectLst/>
                <a:latin typeface="Arial"/>
                <a:ea typeface="+mn-ea"/>
                <a:cs typeface="Arial" pitchFamily="34" charset="0"/>
              </a:rPr>
              <a:t>a piece in the Globe &amp; Mail noting that we had actually reached the “most horses” on our roads in 1920 – a full 12 years after Colonel Sam motorized his horseless carriage with a Buick engine in Oshawa in 1908. </a:t>
            </a:r>
          </a:p>
          <a:p>
            <a:pPr lvl="0"/>
            <a:r>
              <a:rPr lang="en-US" sz="1200" kern="1200" dirty="0" smtClean="0">
                <a:solidFill>
                  <a:schemeClr val="tx1"/>
                </a:solidFill>
                <a:effectLst/>
                <a:latin typeface="Arial"/>
                <a:ea typeface="+mn-ea"/>
                <a:cs typeface="Arial" pitchFamily="34" charset="0"/>
              </a:rPr>
              <a:t>Like today, </a:t>
            </a:r>
            <a:r>
              <a:rPr lang="en-US" sz="1200" b="1" u="sng" kern="1200" dirty="0" smtClean="0">
                <a:solidFill>
                  <a:schemeClr val="tx1"/>
                </a:solidFill>
                <a:effectLst/>
                <a:latin typeface="Arial"/>
                <a:ea typeface="+mn-ea"/>
                <a:cs typeface="Arial" pitchFamily="34" charset="0"/>
              </a:rPr>
              <a:t>that</a:t>
            </a:r>
            <a:r>
              <a:rPr lang="en-US" sz="1200" kern="1200" dirty="0" smtClean="0">
                <a:solidFill>
                  <a:schemeClr val="tx1"/>
                </a:solidFill>
                <a:effectLst/>
                <a:latin typeface="Arial"/>
                <a:ea typeface="+mn-ea"/>
                <a:cs typeface="Arial" pitchFamily="34" charset="0"/>
              </a:rPr>
              <a:t> was a very disruptive period of change. </a:t>
            </a:r>
          </a:p>
          <a:p>
            <a:pPr lvl="0"/>
            <a:r>
              <a:rPr lang="en-US" sz="1200" kern="1200" dirty="0" smtClean="0">
                <a:solidFill>
                  <a:schemeClr val="tx1"/>
                </a:solidFill>
                <a:effectLst/>
                <a:latin typeface="Arial"/>
                <a:ea typeface="+mn-ea"/>
                <a:cs typeface="Arial" pitchFamily="34" charset="0"/>
              </a:rPr>
              <a:t>Environmental, safety and technological factors were all at work as we started to embrace the automobile. </a:t>
            </a:r>
          </a:p>
          <a:p>
            <a:r>
              <a:rPr lang="en-US" sz="1200" kern="1200" dirty="0" smtClean="0">
                <a:solidFill>
                  <a:schemeClr val="tx1"/>
                </a:solidFill>
                <a:effectLst/>
                <a:latin typeface="Arial"/>
                <a:ea typeface="+mn-ea"/>
                <a:cs typeface="Arial" pitchFamily="34" charset="0"/>
              </a:rPr>
              <a:t>It was noted in New York City at the turn of the century that without a more rapid shift to internal combustion engines, horse droppings on New York roads would quickly rise to the third story level of Manhattan buildings.</a:t>
            </a:r>
            <a:endParaRPr lang="en-US" dirty="0"/>
          </a:p>
        </p:txBody>
      </p:sp>
      <p:sp>
        <p:nvSpPr>
          <p:cNvPr id="4" name="Slide Number Placeholder 3"/>
          <p:cNvSpPr>
            <a:spLocks noGrp="1"/>
          </p:cNvSpPr>
          <p:nvPr>
            <p:ph type="sldNum" sz="quarter" idx="10"/>
          </p:nvPr>
        </p:nvSpPr>
        <p:spPr/>
        <p:txBody>
          <a:bodyPr/>
          <a:lstStyle/>
          <a:p>
            <a:fld id="{05D93ED5-F37F-4A01-A4DB-3EC0E31C9EB0}" type="slidenum">
              <a:rPr lang="en-US" smtClean="0"/>
              <a:pPr/>
              <a:t>19</a:t>
            </a:fld>
            <a:endParaRPr lang="en-US" dirty="0"/>
          </a:p>
        </p:txBody>
      </p:sp>
    </p:spTree>
    <p:extLst>
      <p:ext uri="{BB962C8B-B14F-4D97-AF65-F5344CB8AC3E}">
        <p14:creationId xmlns:p14="http://schemas.microsoft.com/office/powerpoint/2010/main" val="3146132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I suspect there are very few of us here not thinking about and managing disruption. </a:t>
            </a:r>
          </a:p>
          <a:p>
            <a:pPr fontAlgn="base"/>
            <a:endParaRPr lang="en-US" dirty="0"/>
          </a:p>
          <a:p>
            <a:pPr fontAlgn="base"/>
            <a:r>
              <a:rPr lang="en-US" dirty="0"/>
              <a:t>Today </a:t>
            </a:r>
            <a:r>
              <a:rPr lang="en-US" dirty="0" smtClean="0"/>
              <a:t>– new players </a:t>
            </a:r>
            <a:r>
              <a:rPr lang="en-US" dirty="0"/>
              <a:t>are rapidly moving into our space. </a:t>
            </a:r>
            <a:endParaRPr lang="en-US" dirty="0" smtClean="0"/>
          </a:p>
          <a:p>
            <a:pPr fontAlgn="base"/>
            <a:endParaRPr lang="en-US" dirty="0" smtClean="0"/>
          </a:p>
          <a:p>
            <a:pPr fontAlgn="base"/>
            <a:r>
              <a:rPr lang="en-US" dirty="0" smtClean="0"/>
              <a:t>Companies </a:t>
            </a:r>
            <a:r>
              <a:rPr lang="en-US" dirty="0"/>
              <a:t>like Google, Apple, Tesla and Uber are, I believe, just the early winds of change. </a:t>
            </a:r>
            <a:br>
              <a:rPr lang="en-US" dirty="0"/>
            </a:br>
            <a:endParaRPr lang="en-US" dirty="0"/>
          </a:p>
          <a:p>
            <a:pPr fontAlgn="base"/>
            <a:r>
              <a:rPr lang="en-US" dirty="0"/>
              <a:t>Some have called this the “Fourth Industrial Revolution” – and others the “internet of </a:t>
            </a:r>
            <a:r>
              <a:rPr lang="en-US" dirty="0" smtClean="0"/>
              <a:t>everything.” </a:t>
            </a:r>
            <a:endParaRPr lang="en-US" dirty="0"/>
          </a:p>
        </p:txBody>
      </p:sp>
      <p:sp>
        <p:nvSpPr>
          <p:cNvPr id="4" name="Slide Number Placeholder 3"/>
          <p:cNvSpPr>
            <a:spLocks noGrp="1"/>
          </p:cNvSpPr>
          <p:nvPr>
            <p:ph type="sldNum" sz="quarter" idx="10"/>
          </p:nvPr>
        </p:nvSpPr>
        <p:spPr/>
        <p:txBody>
          <a:bodyPr/>
          <a:lstStyle/>
          <a:p>
            <a:fld id="{05D93ED5-F37F-4A01-A4DB-3EC0E31C9EB0}" type="slidenum">
              <a:rPr lang="en-US" smtClean="0"/>
              <a:pPr/>
              <a:t>20</a:t>
            </a:fld>
            <a:endParaRPr lang="en-US" dirty="0"/>
          </a:p>
        </p:txBody>
      </p:sp>
    </p:spTree>
    <p:extLst>
      <p:ext uri="{BB962C8B-B14F-4D97-AF65-F5344CB8AC3E}">
        <p14:creationId xmlns:p14="http://schemas.microsoft.com/office/powerpoint/2010/main" val="2511847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0700" y="762000"/>
            <a:ext cx="5969000" cy="3357563"/>
          </a:xfrm>
        </p:spPr>
      </p:sp>
      <p:sp>
        <p:nvSpPr>
          <p:cNvPr id="3" name="Notes Placeholder 2"/>
          <p:cNvSpPr>
            <a:spLocks noGrp="1"/>
          </p:cNvSpPr>
          <p:nvPr>
            <p:ph type="body" idx="1"/>
          </p:nvPr>
        </p:nvSpPr>
        <p:spPr/>
        <p:txBody>
          <a:bodyPr/>
          <a:lstStyle/>
          <a:p>
            <a:pPr marL="181391" indent="-181391" defTabSz="916503">
              <a:defRPr/>
            </a:pPr>
            <a:r>
              <a:rPr lang="en-US" dirty="0"/>
              <a:t>Mary Barra, our Chair and CEO has set out a clear direction for GM stating that “Our goal is to disrupt ourselves, and own the customer relationship beyond the car.”</a:t>
            </a:r>
            <a:br>
              <a:rPr lang="en-US" dirty="0"/>
            </a:br>
            <a:endParaRPr lang="en-US" dirty="0"/>
          </a:p>
          <a:p>
            <a:pPr marL="171414" indent="-171414">
              <a:buFont typeface="Arial" panose="020B0604020202020204" pitchFamily="34" charset="0"/>
              <a:buChar char="•"/>
            </a:pPr>
            <a:endParaRPr lang="en-US" dirty="0">
              <a:latin typeface="+mn-lt"/>
              <a:cs typeface="+mn-cs"/>
            </a:endParaRPr>
          </a:p>
        </p:txBody>
      </p:sp>
      <p:sp>
        <p:nvSpPr>
          <p:cNvPr id="4" name="Slide Number Placeholder 3"/>
          <p:cNvSpPr>
            <a:spLocks noGrp="1"/>
          </p:cNvSpPr>
          <p:nvPr>
            <p:ph type="sldNum" sz="quarter" idx="10"/>
          </p:nvPr>
        </p:nvSpPr>
        <p:spPr/>
        <p:txBody>
          <a:bodyPr/>
          <a:lstStyle/>
          <a:p>
            <a:fld id="{0D8867A9-2694-43ED-979D-65E068D2CBF7}"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4199124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At GM, we look to the future and see an auto sector that is electric, connected, and autonomous and part of the sharing economy. </a:t>
            </a:r>
            <a:br>
              <a:rPr lang="en-US" dirty="0"/>
            </a:br>
            <a:endParaRPr lang="en-US" dirty="0"/>
          </a:p>
          <a:p>
            <a:pPr fontAlgn="base"/>
            <a:r>
              <a:rPr lang="en-US" dirty="0"/>
              <a:t>These four disruptive forces are now converging and quickly redefining the future of personal mobility. </a:t>
            </a:r>
            <a:br>
              <a:rPr lang="en-US" dirty="0"/>
            </a:br>
            <a:endParaRPr lang="en-US" dirty="0"/>
          </a:p>
          <a:p>
            <a:pPr fontAlgn="base"/>
            <a:r>
              <a:rPr lang="en-US" dirty="0"/>
              <a:t>At GM, we are embracing this change as an opportunity to redefine our business models and increase the value we provide to our customers.</a:t>
            </a:r>
            <a:br>
              <a:rPr lang="en-US" dirty="0"/>
            </a:br>
            <a:endParaRPr lang="en-US" dirty="0"/>
          </a:p>
          <a:p>
            <a:pPr fontAlgn="base"/>
            <a:r>
              <a:rPr lang="en-US" dirty="0"/>
              <a:t>If we get these changes right, we will be rewarded with the loyalty of many new customers. </a:t>
            </a:r>
            <a:br>
              <a:rPr lang="en-US" dirty="0"/>
            </a:br>
            <a:endParaRPr lang="en-US" dirty="0"/>
          </a:p>
          <a:p>
            <a:pPr fontAlgn="base"/>
            <a:r>
              <a:rPr lang="en-US" dirty="0"/>
              <a:t>I also believe that if Canada can get its role right, it will be rewarded as well. </a:t>
            </a:r>
            <a:br>
              <a:rPr lang="en-US" dirty="0"/>
            </a:br>
            <a:endParaRPr lang="en-US" dirty="0"/>
          </a:p>
          <a:p>
            <a:pPr fontAlgn="base"/>
            <a:r>
              <a:rPr lang="en-US" dirty="0"/>
              <a:t>So let me expand on each of </a:t>
            </a:r>
            <a:r>
              <a:rPr lang="en-US" dirty="0" smtClean="0"/>
              <a:t>these.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05D93ED5-F37F-4A01-A4DB-3EC0E31C9EB0}" type="slidenum">
              <a:rPr lang="en-US" smtClean="0"/>
              <a:pPr/>
              <a:t>22</a:t>
            </a:fld>
            <a:endParaRPr lang="en-US" dirty="0"/>
          </a:p>
        </p:txBody>
      </p:sp>
    </p:spTree>
    <p:extLst>
      <p:ext uri="{BB962C8B-B14F-4D97-AF65-F5344CB8AC3E}">
        <p14:creationId xmlns:p14="http://schemas.microsoft.com/office/powerpoint/2010/main" val="2871418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First, we see a future that will be increasingly electric.</a:t>
            </a:r>
          </a:p>
          <a:p>
            <a:endParaRPr lang="en-US" dirty="0"/>
          </a:p>
        </p:txBody>
      </p:sp>
      <p:sp>
        <p:nvSpPr>
          <p:cNvPr id="4" name="Slide Number Placeholder 3"/>
          <p:cNvSpPr>
            <a:spLocks noGrp="1"/>
          </p:cNvSpPr>
          <p:nvPr>
            <p:ph type="sldNum" sz="quarter" idx="10"/>
          </p:nvPr>
        </p:nvSpPr>
        <p:spPr/>
        <p:txBody>
          <a:bodyPr/>
          <a:lstStyle/>
          <a:p>
            <a:fld id="{05D93ED5-F37F-4A01-A4DB-3EC0E31C9EB0}" type="slidenum">
              <a:rPr lang="en-US" smtClean="0"/>
              <a:pPr/>
              <a:t>23</a:t>
            </a:fld>
            <a:endParaRPr lang="en-US" dirty="0"/>
          </a:p>
        </p:txBody>
      </p:sp>
    </p:spTree>
    <p:extLst>
      <p:ext uri="{BB962C8B-B14F-4D97-AF65-F5344CB8AC3E}">
        <p14:creationId xmlns:p14="http://schemas.microsoft.com/office/powerpoint/2010/main" val="3027287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12863" y="303213"/>
            <a:ext cx="4772025" cy="2684462"/>
          </a:xfrm>
        </p:spPr>
      </p:sp>
      <p:sp>
        <p:nvSpPr>
          <p:cNvPr id="3" name="Notes Placeholder 2"/>
          <p:cNvSpPr>
            <a:spLocks noGrp="1"/>
          </p:cNvSpPr>
          <p:nvPr>
            <p:ph type="body" idx="1"/>
          </p:nvPr>
        </p:nvSpPr>
        <p:spPr>
          <a:xfrm>
            <a:off x="418172" y="3206154"/>
            <a:ext cx="6471498" cy="6076368"/>
          </a:xfrm>
        </p:spPr>
        <p:txBody>
          <a:bodyPr/>
          <a:lstStyle/>
          <a:p>
            <a:pPr fontAlgn="base"/>
            <a:r>
              <a:rPr lang="en-US" dirty="0"/>
              <a:t>We are very proud that in Canada, Chevrolet has sold more EV’s in Canada than any other brand and the trend continues with Chevrolet Volt retail sales up 133 per cent in 2016.</a:t>
            </a:r>
            <a:br>
              <a:rPr lang="en-US" dirty="0"/>
            </a:br>
            <a:endParaRPr lang="en-US" dirty="0"/>
          </a:p>
          <a:p>
            <a:pPr fontAlgn="base"/>
            <a:r>
              <a:rPr lang="en-US" b="1" u="sng" dirty="0"/>
              <a:t>And</a:t>
            </a:r>
            <a:r>
              <a:rPr lang="en-US" dirty="0"/>
              <a:t> we are already seeing significant excitement over the Bolt EV. </a:t>
            </a:r>
          </a:p>
          <a:p>
            <a:pPr fontAlgn="base"/>
            <a:endParaRPr lang="en-US" dirty="0"/>
          </a:p>
          <a:p>
            <a:pPr fontAlgn="base"/>
            <a:r>
              <a:rPr lang="en-US" dirty="0"/>
              <a:t>Adding to its </a:t>
            </a:r>
            <a:r>
              <a:rPr lang="en-US" dirty="0" smtClean="0"/>
              <a:t>accolades - </a:t>
            </a:r>
            <a:r>
              <a:rPr lang="en-US" dirty="0"/>
              <a:t>it was just named North American Car of the Year at the North American International Auto </a:t>
            </a:r>
            <a:r>
              <a:rPr lang="en-US" dirty="0" smtClean="0"/>
              <a:t>show in Detroit.  </a:t>
            </a:r>
            <a:endParaRPr lang="en-US" dirty="0"/>
          </a:p>
          <a:p>
            <a:pPr fontAlgn="base"/>
            <a:endParaRPr lang="en-US" dirty="0"/>
          </a:p>
          <a:p>
            <a:pPr fontAlgn="base"/>
            <a:r>
              <a:rPr lang="en-US" dirty="0"/>
              <a:t>The Bolt EV is a true game changer - with a US EPA-estimated 383 km of range and a Canadian MSRP starting at $42,795, before government incentives, which can be as generous as $</a:t>
            </a:r>
            <a:r>
              <a:rPr lang="en-US" dirty="0" smtClean="0"/>
              <a:t>12,000 </a:t>
            </a:r>
            <a:r>
              <a:rPr lang="en-US" dirty="0"/>
              <a:t>here in Ontario.  </a:t>
            </a:r>
            <a:endParaRPr lang="en-US" dirty="0" smtClean="0"/>
          </a:p>
          <a:p>
            <a:pPr marL="0" indent="0" fontAlgn="base">
              <a:buNone/>
            </a:pPr>
            <a:endParaRPr lang="en-US" dirty="0" smtClean="0"/>
          </a:p>
          <a:p>
            <a:pPr fontAlgn="base"/>
            <a:r>
              <a:rPr lang="en-US" dirty="0" smtClean="0"/>
              <a:t>This puts long</a:t>
            </a:r>
            <a:r>
              <a:rPr lang="en-US" baseline="0" dirty="0" smtClean="0"/>
              <a:t> range all electrical vehicles into the price range of more Canadians</a:t>
            </a:r>
            <a:endParaRPr lang="en-US" dirty="0" smtClean="0"/>
          </a:p>
          <a:p>
            <a:pPr fontAlgn="base"/>
            <a:endParaRPr lang="en-US" dirty="0"/>
          </a:p>
          <a:p>
            <a:pPr fontAlgn="base"/>
            <a:endParaRPr lang="en-US" dirty="0"/>
          </a:p>
        </p:txBody>
      </p:sp>
      <p:sp>
        <p:nvSpPr>
          <p:cNvPr id="4" name="Slide Number Placeholder 3"/>
          <p:cNvSpPr>
            <a:spLocks noGrp="1"/>
          </p:cNvSpPr>
          <p:nvPr>
            <p:ph type="sldNum" sz="quarter" idx="10"/>
          </p:nvPr>
        </p:nvSpPr>
        <p:spPr/>
        <p:txBody>
          <a:bodyPr/>
          <a:lstStyle/>
          <a:p>
            <a:fld id="{9E8FDC82-CA3B-4F5E-87AB-E7765B09F728}" type="slidenum">
              <a:rPr lang="en-US" smtClean="0">
                <a:solidFill>
                  <a:srgbClr val="000000"/>
                </a:solidFill>
              </a:rPr>
              <a:pPr/>
              <a:t>24</a:t>
            </a:fld>
            <a:endParaRPr lang="en-US" dirty="0">
              <a:solidFill>
                <a:srgbClr val="000000"/>
              </a:solidFill>
            </a:endParaRPr>
          </a:p>
        </p:txBody>
      </p:sp>
    </p:spTree>
    <p:extLst>
      <p:ext uri="{BB962C8B-B14F-4D97-AF65-F5344CB8AC3E}">
        <p14:creationId xmlns:p14="http://schemas.microsoft.com/office/powerpoint/2010/main" val="3871411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I’d like you to contemplate a question over the next 20 minutes. Can</a:t>
            </a:r>
            <a:r>
              <a:rPr lang="en-US" sz="1200" kern="1200" baseline="0" dirty="0" smtClean="0">
                <a:solidFill>
                  <a:schemeClr val="tx1"/>
                </a:solidFill>
                <a:effectLst/>
                <a:latin typeface="+mn-lt"/>
                <a:ea typeface="+mn-ea"/>
                <a:cs typeface="+mn-cs"/>
              </a:rPr>
              <a:t> you be innovative in a large company or just a start-up?</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Let me tell you about my own experience. I've had a career that has played into my desire</a:t>
            </a:r>
            <a:r>
              <a:rPr lang="en-US" sz="1200" kern="1200" baseline="0" dirty="0" smtClean="0">
                <a:solidFill>
                  <a:schemeClr val="tx1"/>
                </a:solidFill>
                <a:effectLst/>
                <a:latin typeface="+mn-lt"/>
                <a:ea typeface="+mn-ea"/>
                <a:cs typeface="+mn-cs"/>
              </a:rPr>
              <a:t> to innovate</a:t>
            </a:r>
            <a:r>
              <a:rPr lang="en-US" sz="1200" kern="1200" dirty="0" smtClean="0">
                <a:solidFill>
                  <a:schemeClr val="tx1"/>
                </a:solidFill>
                <a:effectLst/>
                <a:latin typeface="+mn-lt"/>
                <a:ea typeface="+mn-ea"/>
                <a:cs typeface="+mn-cs"/>
              </a:rPr>
              <a:t>. I started my career as an entrepreneur -  publishing a magazine that appeared on newsstands across this country (and I even used it twenty years ago to get into</a:t>
            </a:r>
            <a:r>
              <a:rPr lang="en-US" sz="1200" kern="1200" baseline="0" dirty="0" smtClean="0">
                <a:solidFill>
                  <a:schemeClr val="tx1"/>
                </a:solidFill>
                <a:effectLst/>
                <a:latin typeface="+mn-lt"/>
                <a:ea typeface="+mn-ea"/>
                <a:cs typeface="+mn-cs"/>
              </a:rPr>
              <a:t> the Queen’s MBA program</a:t>
            </a:r>
            <a:r>
              <a:rPr lang="en-US" sz="1200" kern="1200" dirty="0" smtClean="0">
                <a:solidFill>
                  <a:schemeClr val="tx1"/>
                </a:solidFill>
                <a:effectLst/>
                <a:latin typeface="+mn-lt"/>
                <a:ea typeface="+mn-ea"/>
                <a:cs typeface="+mn-cs"/>
              </a:rPr>
              <a:t>; </a:t>
            </a:r>
            <a:endParaRPr lang="en-US" b="1" dirty="0" smtClean="0"/>
          </a:p>
          <a:p>
            <a:endParaRPr lang="en-US" dirty="0"/>
          </a:p>
        </p:txBody>
      </p:sp>
      <p:sp>
        <p:nvSpPr>
          <p:cNvPr id="4" name="Slide Number Placeholder 3"/>
          <p:cNvSpPr>
            <a:spLocks noGrp="1"/>
          </p:cNvSpPr>
          <p:nvPr>
            <p:ph type="sldNum" sz="quarter" idx="10"/>
          </p:nvPr>
        </p:nvSpPr>
        <p:spPr/>
        <p:txBody>
          <a:bodyPr/>
          <a:lstStyle/>
          <a:p>
            <a:fld id="{78870356-FADE-7A43-A171-EC856B0D52C2}" type="slidenum">
              <a:rPr lang="en-US" smtClean="0"/>
              <a:t>2</a:t>
            </a:fld>
            <a:endParaRPr lang="en-US"/>
          </a:p>
        </p:txBody>
      </p:sp>
    </p:spTree>
    <p:extLst>
      <p:ext uri="{BB962C8B-B14F-4D97-AF65-F5344CB8AC3E}">
        <p14:creationId xmlns:p14="http://schemas.microsoft.com/office/powerpoint/2010/main" val="1752620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975" marR="0" lvl="0" indent="-180975" algn="l" defTabSz="914400" rtl="0" eaLnBrk="1" fontAlgn="base" latinLnBrk="0" hangingPunct="1">
              <a:lnSpc>
                <a:spcPct val="100000"/>
              </a:lnSpc>
              <a:spcBef>
                <a:spcPct val="30000"/>
              </a:spcBef>
              <a:spcAft>
                <a:spcPct val="0"/>
              </a:spcAft>
              <a:buClrTx/>
              <a:buSzTx/>
              <a:buFont typeface="Arial"/>
              <a:buChar char="•"/>
              <a:tabLst/>
              <a:defRPr/>
            </a:pPr>
            <a:r>
              <a:rPr lang="en-US" dirty="0" smtClean="0"/>
              <a:t>In fact - our first customers have already</a:t>
            </a:r>
            <a:r>
              <a:rPr lang="en-US" baseline="0" dirty="0" smtClean="0"/>
              <a:t> started</a:t>
            </a:r>
            <a:r>
              <a:rPr lang="en-US" dirty="0" smtClean="0"/>
              <a:t> taking delivery and you will have an opportunity to be amongst the first in Canada to test drive it a little later today.</a:t>
            </a:r>
          </a:p>
          <a:p>
            <a:endParaRPr lang="en-US" dirty="0"/>
          </a:p>
        </p:txBody>
      </p:sp>
      <p:sp>
        <p:nvSpPr>
          <p:cNvPr id="4" name="Slide Number Placeholder 3"/>
          <p:cNvSpPr>
            <a:spLocks noGrp="1"/>
          </p:cNvSpPr>
          <p:nvPr>
            <p:ph type="sldNum" sz="quarter" idx="10"/>
          </p:nvPr>
        </p:nvSpPr>
        <p:spPr/>
        <p:txBody>
          <a:bodyPr/>
          <a:lstStyle/>
          <a:p>
            <a:fld id="{05D93ED5-F37F-4A01-A4DB-3EC0E31C9EB0}" type="slidenum">
              <a:rPr lang="en-US" smtClean="0"/>
              <a:pPr/>
              <a:t>25</a:t>
            </a:fld>
            <a:endParaRPr lang="en-US" dirty="0"/>
          </a:p>
        </p:txBody>
      </p:sp>
    </p:spTree>
    <p:extLst>
      <p:ext uri="{BB962C8B-B14F-4D97-AF65-F5344CB8AC3E}">
        <p14:creationId xmlns:p14="http://schemas.microsoft.com/office/powerpoint/2010/main" val="545755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The second trend - the “connected car” - is something we know a great deal about, as our cars have been connected to the wireless network through the On-Star safety system for the past 20 years and is a key focus </a:t>
            </a:r>
            <a:r>
              <a:rPr lang="en-US" dirty="0" smtClean="0"/>
              <a:t>area of our work here </a:t>
            </a:r>
            <a:r>
              <a:rPr lang="en-US" dirty="0"/>
              <a:t>in Markham. </a:t>
            </a:r>
          </a:p>
        </p:txBody>
      </p:sp>
      <p:sp>
        <p:nvSpPr>
          <p:cNvPr id="4" name="Slide Number Placeholder 3"/>
          <p:cNvSpPr>
            <a:spLocks noGrp="1"/>
          </p:cNvSpPr>
          <p:nvPr>
            <p:ph type="sldNum" sz="quarter" idx="10"/>
          </p:nvPr>
        </p:nvSpPr>
        <p:spPr/>
        <p:txBody>
          <a:bodyPr/>
          <a:lstStyle/>
          <a:p>
            <a:fld id="{05D93ED5-F37F-4A01-A4DB-3EC0E31C9EB0}" type="slidenum">
              <a:rPr lang="en-US" smtClean="0"/>
              <a:pPr/>
              <a:t>26</a:t>
            </a:fld>
            <a:endParaRPr lang="en-US" dirty="0"/>
          </a:p>
        </p:txBody>
      </p:sp>
    </p:spTree>
    <p:extLst>
      <p:ext uri="{BB962C8B-B14F-4D97-AF65-F5344CB8AC3E}">
        <p14:creationId xmlns:p14="http://schemas.microsoft.com/office/powerpoint/2010/main" val="3379507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Increasingly, new car buyers expect their car to be a mobile device.  </a:t>
            </a:r>
          </a:p>
          <a:p>
            <a:pPr fontAlgn="base"/>
            <a:endParaRPr lang="en-US" dirty="0"/>
          </a:p>
          <a:p>
            <a:pPr fontAlgn="base"/>
            <a:r>
              <a:rPr lang="en-US" dirty="0"/>
              <a:t>With apps like </a:t>
            </a:r>
            <a:r>
              <a:rPr lang="en-US" dirty="0" err="1"/>
              <a:t>myCHEVROLET</a:t>
            </a:r>
            <a:r>
              <a:rPr lang="en-US" dirty="0"/>
              <a:t>, customers leave our showrooms with </a:t>
            </a:r>
            <a:r>
              <a:rPr lang="en-US" dirty="0" smtClean="0"/>
              <a:t>an </a:t>
            </a:r>
            <a:r>
              <a:rPr lang="en-US" dirty="0"/>
              <a:t>app not just a vehicle.  </a:t>
            </a:r>
          </a:p>
          <a:p>
            <a:pPr fontAlgn="base"/>
            <a:endParaRPr lang="en-US" dirty="0"/>
          </a:p>
          <a:p>
            <a:pPr fontAlgn="base"/>
            <a:r>
              <a:rPr lang="en-US" dirty="0"/>
              <a:t>Users can now have their vehicle at their fingertips, with the ability to start, lock or unlock the vehicle from almost anywhere and access real time maintenance information on oil life remaining, tire pressure –and even book their next dealer visit for service</a:t>
            </a:r>
            <a:r>
              <a:rPr lang="en-US" dirty="0" smtClean="0"/>
              <a:t>.</a:t>
            </a:r>
          </a:p>
          <a:p>
            <a:pPr fontAlgn="base"/>
            <a:endParaRPr lang="en-US" dirty="0" smtClean="0"/>
          </a:p>
          <a:p>
            <a:pPr fontAlgn="base"/>
            <a:r>
              <a:rPr lang="en-US" dirty="0" smtClean="0"/>
              <a:t>Mobility is</a:t>
            </a:r>
            <a:r>
              <a:rPr lang="en-US" baseline="0" dirty="0" smtClean="0"/>
              <a:t> fast becoming a function of smart phone apps as much as the mode of transport we choose</a:t>
            </a:r>
            <a:endParaRPr lang="en-US" dirty="0"/>
          </a:p>
        </p:txBody>
      </p:sp>
      <p:sp>
        <p:nvSpPr>
          <p:cNvPr id="4" name="Slide Number Placeholder 3"/>
          <p:cNvSpPr>
            <a:spLocks noGrp="1"/>
          </p:cNvSpPr>
          <p:nvPr>
            <p:ph type="sldNum" sz="quarter" idx="10"/>
          </p:nvPr>
        </p:nvSpPr>
        <p:spPr/>
        <p:txBody>
          <a:bodyPr/>
          <a:lstStyle/>
          <a:p>
            <a:fld id="{9E8FDC82-CA3B-4F5E-87AB-E7765B09F728}" type="slidenum">
              <a:rPr lang="en-US" smtClean="0"/>
              <a:t>27</a:t>
            </a:fld>
            <a:endParaRPr lang="en-US" dirty="0"/>
          </a:p>
        </p:txBody>
      </p:sp>
    </p:spTree>
    <p:extLst>
      <p:ext uri="{BB962C8B-B14F-4D97-AF65-F5344CB8AC3E}">
        <p14:creationId xmlns:p14="http://schemas.microsoft.com/office/powerpoint/2010/main" val="3002227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Vehicle connectivity is also about entertainment, productivity and taking the </a:t>
            </a:r>
            <a:r>
              <a:rPr lang="en-US" dirty="0" smtClean="0"/>
              <a:t>internet </a:t>
            </a:r>
            <a:r>
              <a:rPr lang="en-US" dirty="0"/>
              <a:t>with you wherever you go.</a:t>
            </a:r>
            <a:br>
              <a:rPr lang="en-US" dirty="0"/>
            </a:br>
            <a:endParaRPr lang="en-US" dirty="0"/>
          </a:p>
          <a:p>
            <a:pPr fontAlgn="base"/>
            <a:r>
              <a:rPr lang="en-US" dirty="0"/>
              <a:t>Across North America, GM now delivers available in-car Wi-Fi in all our new models enabling customers to connect up to seven devices at a time, and with more than 500,000 vehicles equipped with 4G LTE Wi-Fi, GM has the most connected vehicles on Canadian roads today!</a:t>
            </a:r>
          </a:p>
        </p:txBody>
      </p:sp>
      <p:sp>
        <p:nvSpPr>
          <p:cNvPr id="4" name="Slide Number Placeholder 3"/>
          <p:cNvSpPr>
            <a:spLocks noGrp="1"/>
          </p:cNvSpPr>
          <p:nvPr>
            <p:ph type="sldNum" sz="quarter" idx="10"/>
          </p:nvPr>
        </p:nvSpPr>
        <p:spPr/>
        <p:txBody>
          <a:bodyPr/>
          <a:lstStyle/>
          <a:p>
            <a:fld id="{9E8FDC82-CA3B-4F5E-87AB-E7765B09F728}" type="slidenum">
              <a:rPr lang="en-US" smtClean="0"/>
              <a:t>28</a:t>
            </a:fld>
            <a:endParaRPr lang="en-US" dirty="0"/>
          </a:p>
        </p:txBody>
      </p:sp>
    </p:spTree>
    <p:extLst>
      <p:ext uri="{BB962C8B-B14F-4D97-AF65-F5344CB8AC3E}">
        <p14:creationId xmlns:p14="http://schemas.microsoft.com/office/powerpoint/2010/main" val="3523496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Connectivity is also about </a:t>
            </a:r>
            <a:r>
              <a:rPr lang="en-US" dirty="0" smtClean="0"/>
              <a:t>safety which is a top priority for us here at GM. </a:t>
            </a:r>
            <a:endParaRPr lang="en-US" dirty="0"/>
          </a:p>
          <a:p>
            <a:pPr fontAlgn="base"/>
            <a:endParaRPr lang="en-US" dirty="0"/>
          </a:p>
          <a:p>
            <a:pPr fontAlgn="base"/>
            <a:r>
              <a:rPr lang="en-US" dirty="0"/>
              <a:t>We were the first OEM to introduce integrated mobile solutions like Apple </a:t>
            </a:r>
            <a:r>
              <a:rPr lang="en-US" dirty="0" err="1"/>
              <a:t>CarPlay</a:t>
            </a:r>
            <a:r>
              <a:rPr lang="en-US" dirty="0"/>
              <a:t> and Android Auto which enable safe, voice or steering wheel-activated commands like hands free calling, turn by turn directions, and voice to text so drivers can stay focused on the road and not their device.</a:t>
            </a:r>
          </a:p>
        </p:txBody>
      </p:sp>
      <p:sp>
        <p:nvSpPr>
          <p:cNvPr id="4" name="Slide Number Placeholder 3"/>
          <p:cNvSpPr>
            <a:spLocks noGrp="1"/>
          </p:cNvSpPr>
          <p:nvPr>
            <p:ph type="sldNum" sz="quarter" idx="10"/>
          </p:nvPr>
        </p:nvSpPr>
        <p:spPr/>
        <p:txBody>
          <a:bodyPr/>
          <a:lstStyle/>
          <a:p>
            <a:fld id="{05D93ED5-F37F-4A01-A4DB-3EC0E31C9EB0}" type="slidenum">
              <a:rPr lang="en-US" smtClean="0"/>
              <a:pPr/>
              <a:t>29</a:t>
            </a:fld>
            <a:endParaRPr lang="en-US" dirty="0"/>
          </a:p>
        </p:txBody>
      </p:sp>
    </p:spTree>
    <p:extLst>
      <p:ext uri="{BB962C8B-B14F-4D97-AF65-F5344CB8AC3E}">
        <p14:creationId xmlns:p14="http://schemas.microsoft.com/office/powerpoint/2010/main" val="1800977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And for those of us who are parents of young drivers, there is no more important aspect of vehicle safety than protecting them.</a:t>
            </a:r>
            <a:br>
              <a:rPr lang="en-US" dirty="0"/>
            </a:br>
            <a:endParaRPr lang="en-US" dirty="0"/>
          </a:p>
          <a:p>
            <a:pPr fontAlgn="base"/>
            <a:r>
              <a:rPr lang="en-US" dirty="0"/>
              <a:t>Teenagers are three times more likely to be in fatal crashes than drivers over 20.</a:t>
            </a:r>
            <a:br>
              <a:rPr lang="en-US" dirty="0"/>
            </a:br>
            <a:endParaRPr lang="en-US" dirty="0"/>
          </a:p>
          <a:p>
            <a:pPr fontAlgn="base"/>
            <a:r>
              <a:rPr lang="en-US" dirty="0"/>
              <a:t>So, at GM we have enabled something for parents to help their teenagers learn safe driving skills. We call it Teen Driver.</a:t>
            </a:r>
            <a:br>
              <a:rPr lang="en-US" dirty="0"/>
            </a:br>
            <a:endParaRPr lang="en-US" dirty="0"/>
          </a:p>
          <a:p>
            <a:pPr fontAlgn="base"/>
            <a:r>
              <a:rPr lang="en-US" dirty="0"/>
              <a:t>It’s a safety feature initiated and operated by the </a:t>
            </a:r>
            <a:r>
              <a:rPr lang="en-US" dirty="0" smtClean="0"/>
              <a:t>parent.</a:t>
            </a:r>
            <a:r>
              <a:rPr lang="en-US" dirty="0"/>
              <a:t/>
            </a:r>
            <a:br>
              <a:rPr lang="en-US" dirty="0"/>
            </a:br>
            <a:endParaRPr lang="en-US" dirty="0"/>
          </a:p>
          <a:p>
            <a:pPr fontAlgn="base"/>
            <a:r>
              <a:rPr lang="en-US" dirty="0"/>
              <a:t>It tracks:</a:t>
            </a:r>
          </a:p>
          <a:p>
            <a:pPr marL="362782" lvl="1" indent="-181391">
              <a:buFont typeface="Courier New" panose="02070309020205020404" pitchFamily="49" charset="0"/>
              <a:buChar char="o"/>
            </a:pPr>
            <a:r>
              <a:rPr lang="en-US" dirty="0"/>
              <a:t>distance driven,</a:t>
            </a:r>
          </a:p>
          <a:p>
            <a:pPr marL="362782" lvl="1" indent="-181391">
              <a:buFont typeface="Courier New" panose="02070309020205020404" pitchFamily="49" charset="0"/>
              <a:buChar char="o"/>
            </a:pPr>
            <a:r>
              <a:rPr lang="en-US" dirty="0"/>
              <a:t>maximum speed travelled,</a:t>
            </a:r>
          </a:p>
          <a:p>
            <a:pPr marL="362782" lvl="1" indent="-181391">
              <a:buFont typeface="Courier New" panose="02070309020205020404" pitchFamily="49" charset="0"/>
              <a:buChar char="o"/>
            </a:pPr>
            <a:r>
              <a:rPr lang="en-US" dirty="0"/>
              <a:t>over speed </a:t>
            </a:r>
            <a:r>
              <a:rPr lang="en-US" dirty="0" smtClean="0"/>
              <a:t>warnings,</a:t>
            </a:r>
            <a:endParaRPr lang="en-US" dirty="0"/>
          </a:p>
          <a:p>
            <a:pPr marL="362782" lvl="1" indent="-181391">
              <a:buFont typeface="Courier New" panose="02070309020205020404" pitchFamily="49" charset="0"/>
              <a:buChar char="o"/>
            </a:pPr>
            <a:r>
              <a:rPr lang="en-US" dirty="0"/>
              <a:t>anti-lock brake events and more.</a:t>
            </a:r>
          </a:p>
          <a:p>
            <a:pPr fontAlgn="base"/>
            <a:endParaRPr lang="en-US" dirty="0"/>
          </a:p>
          <a:p>
            <a:pPr fontAlgn="base"/>
            <a:r>
              <a:rPr lang="en-US" dirty="0" smtClean="0"/>
              <a:t>And</a:t>
            </a:r>
            <a:r>
              <a:rPr lang="en-US" baseline="0" dirty="0" smtClean="0"/>
              <a:t> w</a:t>
            </a:r>
            <a:r>
              <a:rPr lang="en-US" dirty="0" smtClean="0"/>
              <a:t>hen </a:t>
            </a:r>
            <a:r>
              <a:rPr lang="en-US" dirty="0"/>
              <a:t>activated Teen Driver automatically mutes the radio until seat belts are fastened. </a:t>
            </a:r>
          </a:p>
          <a:p>
            <a:pPr fontAlgn="base"/>
            <a:endParaRPr lang="en-US" dirty="0"/>
          </a:p>
          <a:p>
            <a:pPr fontAlgn="base"/>
            <a:r>
              <a:rPr lang="en-US" dirty="0"/>
              <a:t>If you have a teenager, you will appreciate why that works.</a:t>
            </a:r>
          </a:p>
          <a:p>
            <a:endParaRPr lang="en-US" dirty="0"/>
          </a:p>
        </p:txBody>
      </p:sp>
      <p:sp>
        <p:nvSpPr>
          <p:cNvPr id="4" name="Slide Number Placeholder 3"/>
          <p:cNvSpPr>
            <a:spLocks noGrp="1"/>
          </p:cNvSpPr>
          <p:nvPr>
            <p:ph type="sldNum" sz="quarter" idx="10"/>
          </p:nvPr>
        </p:nvSpPr>
        <p:spPr/>
        <p:txBody>
          <a:bodyPr/>
          <a:lstStyle/>
          <a:p>
            <a:fld id="{9E8FDC82-CA3B-4F5E-87AB-E7765B09F728}" type="slidenum">
              <a:rPr lang="en-US" smtClean="0"/>
              <a:t>30</a:t>
            </a:fld>
            <a:endParaRPr lang="en-US" dirty="0"/>
          </a:p>
        </p:txBody>
      </p:sp>
    </p:spTree>
    <p:extLst>
      <p:ext uri="{BB962C8B-B14F-4D97-AF65-F5344CB8AC3E}">
        <p14:creationId xmlns:p14="http://schemas.microsoft.com/office/powerpoint/2010/main" val="17497343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The more </a:t>
            </a:r>
            <a:r>
              <a:rPr lang="en-US" dirty="0" smtClean="0"/>
              <a:t>profound </a:t>
            </a:r>
            <a:r>
              <a:rPr lang="en-US" dirty="0"/>
              <a:t>trend changing our industry is the arrival of “autonomous </a:t>
            </a:r>
            <a:r>
              <a:rPr lang="en-US" dirty="0" smtClean="0"/>
              <a:t>driving.”</a:t>
            </a:r>
          </a:p>
          <a:p>
            <a:pPr marL="0" indent="0" fontAlgn="base">
              <a:buNone/>
            </a:pPr>
            <a:endParaRPr lang="en-US" dirty="0" smtClean="0"/>
          </a:p>
        </p:txBody>
      </p:sp>
      <p:sp>
        <p:nvSpPr>
          <p:cNvPr id="4" name="Slide Number Placeholder 3"/>
          <p:cNvSpPr>
            <a:spLocks noGrp="1"/>
          </p:cNvSpPr>
          <p:nvPr>
            <p:ph type="sldNum" sz="quarter" idx="10"/>
          </p:nvPr>
        </p:nvSpPr>
        <p:spPr/>
        <p:txBody>
          <a:bodyPr/>
          <a:lstStyle/>
          <a:p>
            <a:fld id="{05D93ED5-F37F-4A01-A4DB-3EC0E31C9EB0}" type="slidenum">
              <a:rPr lang="en-US" smtClean="0"/>
              <a:pPr/>
              <a:t>31</a:t>
            </a:fld>
            <a:endParaRPr lang="en-US" dirty="0"/>
          </a:p>
        </p:txBody>
      </p:sp>
    </p:spTree>
    <p:extLst>
      <p:ext uri="{BB962C8B-B14F-4D97-AF65-F5344CB8AC3E}">
        <p14:creationId xmlns:p14="http://schemas.microsoft.com/office/powerpoint/2010/main" val="19446141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Autonomous is no longer the stuff of science fiction or a far away future. </a:t>
            </a:r>
          </a:p>
          <a:p>
            <a:endParaRPr lang="en-US" dirty="0" smtClean="0"/>
          </a:p>
          <a:p>
            <a:r>
              <a:rPr lang="en-US" dirty="0" smtClean="0"/>
              <a:t>[Video plays automatically on next slide]</a:t>
            </a:r>
          </a:p>
          <a:p>
            <a:endParaRPr lang="en-US" dirty="0"/>
          </a:p>
        </p:txBody>
      </p:sp>
      <p:sp>
        <p:nvSpPr>
          <p:cNvPr id="4" name="Slide Number Placeholder 3"/>
          <p:cNvSpPr>
            <a:spLocks noGrp="1"/>
          </p:cNvSpPr>
          <p:nvPr>
            <p:ph type="sldNum" sz="quarter" idx="10"/>
          </p:nvPr>
        </p:nvSpPr>
        <p:spPr/>
        <p:txBody>
          <a:bodyPr/>
          <a:lstStyle/>
          <a:p>
            <a:fld id="{05D93ED5-F37F-4A01-A4DB-3EC0E31C9EB0}" type="slidenum">
              <a:rPr lang="en-US" smtClean="0"/>
              <a:pPr/>
              <a:t>32</a:t>
            </a:fld>
            <a:endParaRPr lang="en-US" dirty="0"/>
          </a:p>
        </p:txBody>
      </p:sp>
    </p:spTree>
    <p:extLst>
      <p:ext uri="{BB962C8B-B14F-4D97-AF65-F5344CB8AC3E}">
        <p14:creationId xmlns:p14="http://schemas.microsoft.com/office/powerpoint/2010/main" val="10009319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93390" y="4390688"/>
            <a:ext cx="5810610" cy="4183063"/>
          </a:xfrm>
        </p:spPr>
        <p:txBody>
          <a:bodyPr/>
          <a:lstStyle/>
          <a:p>
            <a:pPr fontAlgn="base"/>
            <a:r>
              <a:rPr lang="en-US" dirty="0" smtClean="0"/>
              <a:t>Just a few weeks ago, the Cruise Automation development team used an app to set their pickup and drop off location and then took an autonomous drive around San Francisco. Her</a:t>
            </a:r>
            <a:r>
              <a:rPr lang="en-US" baseline="0" dirty="0" smtClean="0"/>
              <a:t>e </a:t>
            </a:r>
            <a:r>
              <a:rPr lang="en-US" dirty="0" smtClean="0"/>
              <a:t>you are seeing the dash cam video of the results. </a:t>
            </a:r>
          </a:p>
          <a:p>
            <a:pPr fontAlgn="base"/>
            <a:endParaRPr lang="en-US" dirty="0" smtClean="0"/>
          </a:p>
          <a:p>
            <a:pPr fontAlgn="base"/>
            <a:r>
              <a:rPr lang="en-US" dirty="0" smtClean="0"/>
              <a:t>Now most </a:t>
            </a:r>
            <a:r>
              <a:rPr lang="en-US" dirty="0"/>
              <a:t>people are fascinated by the notion of a self-driving car.  Others ask, “Why do we need that?” </a:t>
            </a:r>
            <a:br>
              <a:rPr lang="en-US" dirty="0"/>
            </a:br>
            <a:endParaRPr lang="en-US" dirty="0"/>
          </a:p>
          <a:p>
            <a:pPr fontAlgn="base"/>
            <a:r>
              <a:rPr lang="en-US" dirty="0"/>
              <a:t>The WHO estimates that globally there are more than 1.25 million road traffic deaths each year, and more than 35,000 people in the US and Canada die in car </a:t>
            </a:r>
            <a:r>
              <a:rPr lang="en-US" dirty="0" smtClean="0"/>
              <a:t>accidents</a:t>
            </a:r>
            <a:r>
              <a:rPr lang="en-US" baseline="0" dirty="0" smtClean="0"/>
              <a:t> mostly </a:t>
            </a:r>
            <a:r>
              <a:rPr lang="en-US" dirty="0" smtClean="0"/>
              <a:t>due </a:t>
            </a:r>
            <a:r>
              <a:rPr lang="en-US" dirty="0"/>
              <a:t>to driver error. </a:t>
            </a:r>
            <a:br>
              <a:rPr lang="en-US" dirty="0"/>
            </a:br>
            <a:endParaRPr lang="en-US" dirty="0"/>
          </a:p>
          <a:p>
            <a:pPr fontAlgn="base"/>
            <a:r>
              <a:rPr lang="en-US" dirty="0"/>
              <a:t>The promise of autonomous technology is to help save lives.  </a:t>
            </a:r>
            <a:endParaRPr lang="en-US" dirty="0" smtClean="0"/>
          </a:p>
          <a:p>
            <a:pPr fontAlgn="base"/>
            <a:endParaRPr lang="en-US" dirty="0" smtClean="0"/>
          </a:p>
          <a:p>
            <a:pPr marL="0" indent="0" fontAlgn="base">
              <a:buNone/>
            </a:pPr>
            <a:r>
              <a:rPr lang="en-US" i="1" dirty="0" smtClean="0">
                <a:solidFill>
                  <a:srgbClr val="FF0000"/>
                </a:solidFill>
              </a:rPr>
              <a:t>PAUSE for ad-libbed narration by Steve</a:t>
            </a:r>
            <a:r>
              <a:rPr lang="en-US" dirty="0"/>
              <a:t/>
            </a:r>
            <a:br>
              <a:rPr lang="en-US" dirty="0"/>
            </a:br>
            <a:endParaRPr lang="en-US" dirty="0"/>
          </a:p>
          <a:p>
            <a:pPr fontAlgn="base"/>
            <a:r>
              <a:rPr lang="en-US" dirty="0"/>
              <a:t>Today, GM is testing autonomous vehicles on roads in California, Nevada and in Michigan and we are benefiting greatly from our purchase of Cruise automation. </a:t>
            </a:r>
            <a:br>
              <a:rPr lang="en-US" dirty="0"/>
            </a:br>
            <a:endParaRPr lang="en-US" dirty="0"/>
          </a:p>
          <a:p>
            <a:pPr fontAlgn="base"/>
            <a:r>
              <a:rPr lang="en-US" dirty="0"/>
              <a:t>We recognize as well that governments are intensely interested in being part of this new technology as they look to grow their economies through innovation. </a:t>
            </a:r>
            <a:br>
              <a:rPr lang="en-US" dirty="0"/>
            </a:br>
            <a:endParaRPr lang="en-US" dirty="0"/>
          </a:p>
          <a:p>
            <a:pPr fontAlgn="base"/>
            <a:r>
              <a:rPr lang="en-US" dirty="0"/>
              <a:t>That’s understandable when you consider that some have projected that autonomous vehicles will be an $87 billion industry by 2030.</a:t>
            </a:r>
          </a:p>
        </p:txBody>
      </p:sp>
      <p:sp>
        <p:nvSpPr>
          <p:cNvPr id="4" name="Slide Number Placeholder 3"/>
          <p:cNvSpPr>
            <a:spLocks noGrp="1"/>
          </p:cNvSpPr>
          <p:nvPr>
            <p:ph type="sldNum" sz="quarter" idx="10"/>
          </p:nvPr>
        </p:nvSpPr>
        <p:spPr/>
        <p:txBody>
          <a:bodyPr/>
          <a:lstStyle/>
          <a:p>
            <a:fld id="{9E8FDC82-CA3B-4F5E-87AB-E7765B09F728}" type="slidenum">
              <a:rPr lang="en-US" smtClean="0"/>
              <a:t>33</a:t>
            </a:fld>
            <a:endParaRPr lang="en-US" dirty="0"/>
          </a:p>
        </p:txBody>
      </p:sp>
    </p:spTree>
    <p:extLst>
      <p:ext uri="{BB962C8B-B14F-4D97-AF65-F5344CB8AC3E}">
        <p14:creationId xmlns:p14="http://schemas.microsoft.com/office/powerpoint/2010/main" val="1479830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The fourth and most immediate trend is the rise of the sharing economy and mobility as a shared service. </a:t>
            </a:r>
          </a:p>
        </p:txBody>
      </p:sp>
      <p:sp>
        <p:nvSpPr>
          <p:cNvPr id="4" name="Slide Number Placeholder 3"/>
          <p:cNvSpPr>
            <a:spLocks noGrp="1"/>
          </p:cNvSpPr>
          <p:nvPr>
            <p:ph type="sldNum" sz="quarter" idx="10"/>
          </p:nvPr>
        </p:nvSpPr>
        <p:spPr/>
        <p:txBody>
          <a:bodyPr/>
          <a:lstStyle/>
          <a:p>
            <a:fld id="{05D93ED5-F37F-4A01-A4DB-3EC0E31C9EB0}" type="slidenum">
              <a:rPr lang="en-US" smtClean="0"/>
              <a:pPr/>
              <a:t>34</a:t>
            </a:fld>
            <a:endParaRPr lang="en-US" dirty="0"/>
          </a:p>
        </p:txBody>
      </p:sp>
    </p:spTree>
    <p:extLst>
      <p:ext uri="{BB962C8B-B14F-4D97-AF65-F5344CB8AC3E}">
        <p14:creationId xmlns:p14="http://schemas.microsoft.com/office/powerpoint/2010/main" val="300598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I’ve consulted with the FBI to find an innovative way to bridge the gap between the intelligence and criminal divisions in the hope of avoiding another 9/11 </a:t>
            </a:r>
            <a:endParaRPr lang="en-US" dirty="0" smtClean="0"/>
          </a:p>
          <a:p>
            <a:endParaRPr lang="en-US" dirty="0"/>
          </a:p>
        </p:txBody>
      </p:sp>
      <p:sp>
        <p:nvSpPr>
          <p:cNvPr id="4" name="Slide Number Placeholder 3"/>
          <p:cNvSpPr>
            <a:spLocks noGrp="1"/>
          </p:cNvSpPr>
          <p:nvPr>
            <p:ph type="sldNum" sz="quarter" idx="10"/>
          </p:nvPr>
        </p:nvSpPr>
        <p:spPr/>
        <p:txBody>
          <a:bodyPr/>
          <a:lstStyle/>
          <a:p>
            <a:fld id="{78870356-FADE-7A43-A171-EC856B0D52C2}" type="slidenum">
              <a:rPr lang="en-US" smtClean="0"/>
              <a:t>3</a:t>
            </a:fld>
            <a:endParaRPr lang="en-US"/>
          </a:p>
        </p:txBody>
      </p:sp>
    </p:spTree>
    <p:extLst>
      <p:ext uri="{BB962C8B-B14F-4D97-AF65-F5344CB8AC3E}">
        <p14:creationId xmlns:p14="http://schemas.microsoft.com/office/powerpoint/2010/main" val="557952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6263" y="787400"/>
            <a:ext cx="6162675" cy="3467100"/>
          </a:xfrm>
        </p:spPr>
      </p:sp>
      <p:sp>
        <p:nvSpPr>
          <p:cNvPr id="3" name="Notes Placeholder 2"/>
          <p:cNvSpPr>
            <a:spLocks noGrp="1"/>
          </p:cNvSpPr>
          <p:nvPr>
            <p:ph type="body" idx="1"/>
          </p:nvPr>
        </p:nvSpPr>
        <p:spPr/>
        <p:txBody>
          <a:bodyPr/>
          <a:lstStyle/>
          <a:p>
            <a:pPr fontAlgn="base"/>
            <a:r>
              <a:rPr lang="en-US" dirty="0"/>
              <a:t>There is no question that traffic congestion, insufficient public transit and the pain of daily commuting are all changing attitudes among consumers in profound ways. </a:t>
            </a:r>
          </a:p>
          <a:p>
            <a:pPr fontAlgn="base"/>
            <a:endParaRPr lang="en-US" dirty="0"/>
          </a:p>
          <a:p>
            <a:pPr fontAlgn="base"/>
            <a:r>
              <a:rPr lang="en-US" dirty="0"/>
              <a:t>As a leader of an auto company, it may surprise </a:t>
            </a:r>
            <a:r>
              <a:rPr lang="en-US" dirty="0" smtClean="0"/>
              <a:t>you to hear me say </a:t>
            </a:r>
            <a:r>
              <a:rPr lang="en-US" dirty="0"/>
              <a:t>that we are planning for a future where our city-based customers may not even need to own a vehicle.  </a:t>
            </a:r>
          </a:p>
          <a:p>
            <a:pPr fontAlgn="base"/>
            <a:endParaRPr lang="en-US" dirty="0"/>
          </a:p>
          <a:p>
            <a:pPr fontAlgn="base"/>
            <a:r>
              <a:rPr lang="en-US" dirty="0"/>
              <a:t>For our industry, manufacturing and sales and service will still be our core business, but mobility services will be the new business focus of the next 50 years. </a:t>
            </a:r>
          </a:p>
          <a:p>
            <a:pPr fontAlgn="base"/>
            <a:endParaRPr lang="en-US" dirty="0"/>
          </a:p>
          <a:p>
            <a:pPr fontAlgn="base"/>
            <a:r>
              <a:rPr lang="en-US" dirty="0"/>
              <a:t>We will need to think in terms of not just selling </a:t>
            </a:r>
            <a:r>
              <a:rPr lang="en-US" dirty="0" smtClean="0"/>
              <a:t>vehicles – but </a:t>
            </a:r>
            <a:r>
              <a:rPr lang="en-US" dirty="0"/>
              <a:t>selling kilometers and gigabytes </a:t>
            </a:r>
            <a:r>
              <a:rPr lang="en-US" dirty="0" smtClean="0"/>
              <a:t>too. </a:t>
            </a:r>
            <a:endParaRPr lang="en-US" dirty="0"/>
          </a:p>
        </p:txBody>
      </p:sp>
      <p:sp>
        <p:nvSpPr>
          <p:cNvPr id="4" name="Slide Number Placeholder 3"/>
          <p:cNvSpPr>
            <a:spLocks noGrp="1"/>
          </p:cNvSpPr>
          <p:nvPr>
            <p:ph type="sldNum" sz="quarter" idx="10"/>
          </p:nvPr>
        </p:nvSpPr>
        <p:spPr/>
        <p:txBody>
          <a:bodyPr/>
          <a:lstStyle/>
          <a:p>
            <a:fld id="{446968FF-8839-442B-A678-AB6E1B1E2F39}" type="slidenum">
              <a:rPr lang="en-US" smtClean="0"/>
              <a:t>35</a:t>
            </a:fld>
            <a:endParaRPr lang="en-US"/>
          </a:p>
        </p:txBody>
      </p:sp>
    </p:spTree>
    <p:extLst>
      <p:ext uri="{BB962C8B-B14F-4D97-AF65-F5344CB8AC3E}">
        <p14:creationId xmlns:p14="http://schemas.microsoft.com/office/powerpoint/2010/main" val="29411706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Part of our answer is a new mobility services division of GM we call “MAVEN” – now operating in the US, China, Germany and Brazil and we have now begun piloting the program here in Canada.</a:t>
            </a:r>
            <a:br>
              <a:rPr lang="en-US" dirty="0"/>
            </a:br>
            <a:endParaRPr lang="en-US" dirty="0"/>
          </a:p>
          <a:p>
            <a:pPr fontAlgn="base"/>
            <a:r>
              <a:rPr lang="en-US" dirty="0"/>
              <a:t>MAVEN’s services come in several forms. </a:t>
            </a:r>
            <a:br>
              <a:rPr lang="en-US" dirty="0"/>
            </a:br>
            <a:endParaRPr lang="en-US" dirty="0"/>
          </a:p>
          <a:p>
            <a:pPr fontAlgn="base"/>
            <a:r>
              <a:rPr lang="en-US" b="1" u="sng" dirty="0"/>
              <a:t>Residential Vehicle Sharing</a:t>
            </a:r>
            <a:r>
              <a:rPr lang="en-US" u="sng" dirty="0"/>
              <a:t> </a:t>
            </a:r>
            <a:r>
              <a:rPr lang="en-US" dirty="0"/>
              <a:t>where Condo members can use the MAVEN app to reserve, unlock and start a GM vehicle from a special access to a pool of GM vehicles located right in their own building. </a:t>
            </a:r>
            <a:br>
              <a:rPr lang="en-US" dirty="0"/>
            </a:br>
            <a:endParaRPr lang="en-US" dirty="0"/>
          </a:p>
          <a:p>
            <a:pPr fontAlgn="base"/>
            <a:r>
              <a:rPr lang="en-US" dirty="0"/>
              <a:t>Through </a:t>
            </a:r>
            <a:r>
              <a:rPr lang="en-US" b="1" u="sng" dirty="0"/>
              <a:t>City Vehicle Sharing</a:t>
            </a:r>
            <a:r>
              <a:rPr lang="en-US" dirty="0"/>
              <a:t>, MAVEN also now provides its members with access to a local network of GM vehicles placed across the city. </a:t>
            </a:r>
            <a:br>
              <a:rPr lang="en-US" dirty="0"/>
            </a:br>
            <a:endParaRPr lang="en-US" dirty="0"/>
          </a:p>
          <a:p>
            <a:pPr fontAlgn="base"/>
            <a:r>
              <a:rPr lang="en-US" dirty="0"/>
              <a:t>And through</a:t>
            </a:r>
            <a:r>
              <a:rPr lang="en-US" b="1" dirty="0"/>
              <a:t> </a:t>
            </a:r>
            <a:r>
              <a:rPr lang="en-US" b="1" u="sng" dirty="0"/>
              <a:t>Vehicle Ride Sharing</a:t>
            </a:r>
            <a:r>
              <a:rPr lang="en-US" u="sng" dirty="0"/>
              <a:t> </a:t>
            </a:r>
            <a:r>
              <a:rPr lang="en-US" dirty="0"/>
              <a:t>programs, we are working with a growing range of companies and drivers with convenient access to insured vehicles. </a:t>
            </a:r>
            <a:br>
              <a:rPr lang="en-US" dirty="0"/>
            </a:br>
            <a:endParaRPr lang="en-US" dirty="0"/>
          </a:p>
          <a:p>
            <a:pPr fontAlgn="base"/>
            <a:r>
              <a:rPr lang="en-US" dirty="0"/>
              <a:t>Like so many things - when it comes to the future of mobility there is an app for that…</a:t>
            </a:r>
          </a:p>
        </p:txBody>
      </p:sp>
      <p:sp>
        <p:nvSpPr>
          <p:cNvPr id="4" name="Slide Number Placeholder 3"/>
          <p:cNvSpPr>
            <a:spLocks noGrp="1"/>
          </p:cNvSpPr>
          <p:nvPr>
            <p:ph type="sldNum" sz="quarter" idx="10"/>
          </p:nvPr>
        </p:nvSpPr>
        <p:spPr/>
        <p:txBody>
          <a:bodyPr/>
          <a:lstStyle/>
          <a:p>
            <a:fld id="{05D93ED5-F37F-4A01-A4DB-3EC0E31C9EB0}" type="slidenum">
              <a:rPr lang="en-US" smtClean="0"/>
              <a:pPr/>
              <a:t>36</a:t>
            </a:fld>
            <a:endParaRPr lang="en-US" dirty="0"/>
          </a:p>
        </p:txBody>
      </p:sp>
    </p:spTree>
    <p:extLst>
      <p:ext uri="{BB962C8B-B14F-4D97-AF65-F5344CB8AC3E}">
        <p14:creationId xmlns:p14="http://schemas.microsoft.com/office/powerpoint/2010/main" val="27862135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a:ea typeface="+mn-ea"/>
                <a:cs typeface="Arial" pitchFamily="34" charset="0"/>
              </a:rPr>
              <a:t>Our MAVEN Express Drive program is now working extremely well to support </a:t>
            </a:r>
            <a:r>
              <a:rPr lang="en-US" sz="1200" kern="1200" dirty="0" err="1" smtClean="0">
                <a:solidFill>
                  <a:schemeClr val="tx1"/>
                </a:solidFill>
                <a:effectLst/>
                <a:latin typeface="Arial"/>
                <a:ea typeface="+mn-ea"/>
                <a:cs typeface="Arial" pitchFamily="34" charset="0"/>
              </a:rPr>
              <a:t>Lyft</a:t>
            </a:r>
            <a:r>
              <a:rPr lang="en-US" sz="1200" kern="1200" dirty="0" smtClean="0">
                <a:solidFill>
                  <a:schemeClr val="tx1"/>
                </a:solidFill>
                <a:effectLst/>
                <a:latin typeface="Arial"/>
                <a:ea typeface="+mn-ea"/>
                <a:cs typeface="Arial" pitchFamily="34" charset="0"/>
              </a:rPr>
              <a:t> drivers across the US.</a:t>
            </a:r>
          </a:p>
          <a:p>
            <a:pPr lvl="0"/>
            <a:r>
              <a:rPr lang="en-US" sz="1200" kern="1200" dirty="0" smtClean="0">
                <a:solidFill>
                  <a:schemeClr val="tx1"/>
                </a:solidFill>
                <a:effectLst/>
                <a:latin typeface="Arial"/>
                <a:ea typeface="+mn-ea"/>
                <a:cs typeface="Arial" pitchFamily="34" charset="0"/>
              </a:rPr>
              <a:t>But our plan with </a:t>
            </a:r>
            <a:r>
              <a:rPr lang="en-US" sz="1200" kern="1200" dirty="0" err="1" smtClean="0">
                <a:solidFill>
                  <a:schemeClr val="tx1"/>
                </a:solidFill>
                <a:effectLst/>
                <a:latin typeface="Arial"/>
                <a:ea typeface="+mn-ea"/>
                <a:cs typeface="Arial" pitchFamily="34" charset="0"/>
              </a:rPr>
              <a:t>Lyft</a:t>
            </a:r>
            <a:r>
              <a:rPr lang="en-US" sz="1200" kern="1200" dirty="0" smtClean="0">
                <a:solidFill>
                  <a:schemeClr val="tx1"/>
                </a:solidFill>
                <a:effectLst/>
                <a:latin typeface="Arial"/>
                <a:ea typeface="+mn-ea"/>
                <a:cs typeface="Arial" pitchFamily="34" charset="0"/>
              </a:rPr>
              <a:t> is to also create an integrated network of on-demand autonomous vehicles – including electric vehicles.</a:t>
            </a:r>
          </a:p>
          <a:p>
            <a:pPr lvl="0"/>
            <a:r>
              <a:rPr lang="en-US" sz="1200" kern="1200" dirty="0" smtClean="0">
                <a:solidFill>
                  <a:schemeClr val="tx1"/>
                </a:solidFill>
                <a:effectLst/>
                <a:latin typeface="Arial"/>
                <a:ea typeface="+mn-ea"/>
                <a:cs typeface="Arial" pitchFamily="34" charset="0"/>
              </a:rPr>
              <a:t>Then, last week MAVEN announced a partnership with </a:t>
            </a:r>
            <a:r>
              <a:rPr lang="en-US" sz="1200" kern="1200" dirty="0" err="1" smtClean="0">
                <a:solidFill>
                  <a:schemeClr val="tx1"/>
                </a:solidFill>
                <a:effectLst/>
                <a:latin typeface="Arial"/>
                <a:ea typeface="+mn-ea"/>
                <a:cs typeface="Arial" pitchFamily="34" charset="0"/>
              </a:rPr>
              <a:t>Uber</a:t>
            </a:r>
            <a:r>
              <a:rPr lang="en-US" sz="1200" kern="1200" dirty="0" smtClean="0">
                <a:solidFill>
                  <a:schemeClr val="tx1"/>
                </a:solidFill>
                <a:effectLst/>
                <a:latin typeface="Arial"/>
                <a:ea typeface="+mn-ea"/>
                <a:cs typeface="Arial" pitchFamily="34" charset="0"/>
              </a:rPr>
              <a:t> to conduct a 90-day express pilot. </a:t>
            </a:r>
          </a:p>
          <a:p>
            <a:pPr lvl="0"/>
            <a:r>
              <a:rPr lang="en-US" sz="1200" kern="1200" dirty="0" smtClean="0">
                <a:solidFill>
                  <a:schemeClr val="tx1"/>
                </a:solidFill>
                <a:effectLst/>
                <a:latin typeface="Arial"/>
                <a:ea typeface="+mn-ea"/>
                <a:cs typeface="Arial" pitchFamily="34" charset="0"/>
              </a:rPr>
              <a:t>Men and women who want to drive and earn money on the </a:t>
            </a:r>
            <a:r>
              <a:rPr lang="en-US" sz="1200" kern="1200" dirty="0" err="1" smtClean="0">
                <a:solidFill>
                  <a:schemeClr val="tx1"/>
                </a:solidFill>
                <a:effectLst/>
                <a:latin typeface="Arial"/>
                <a:ea typeface="+mn-ea"/>
                <a:cs typeface="Arial" pitchFamily="34" charset="0"/>
              </a:rPr>
              <a:t>Uber</a:t>
            </a:r>
            <a:r>
              <a:rPr lang="en-US" sz="1200" kern="1200" dirty="0" smtClean="0">
                <a:solidFill>
                  <a:schemeClr val="tx1"/>
                </a:solidFill>
                <a:effectLst/>
                <a:latin typeface="Arial"/>
                <a:ea typeface="+mn-ea"/>
                <a:cs typeface="Arial" pitchFamily="34" charset="0"/>
              </a:rPr>
              <a:t> platform will now also be able to lease GM vehicles by the week, or longer, at discounted rates with no mileage limits. </a:t>
            </a:r>
          </a:p>
          <a:p>
            <a:pPr lvl="0"/>
            <a:r>
              <a:rPr lang="en-US" sz="1200" kern="1200" dirty="0" smtClean="0">
                <a:solidFill>
                  <a:schemeClr val="tx1"/>
                </a:solidFill>
                <a:effectLst/>
                <a:latin typeface="Arial"/>
                <a:ea typeface="+mn-ea"/>
                <a:cs typeface="Arial" pitchFamily="34" charset="0"/>
              </a:rPr>
              <a:t>Whether working with </a:t>
            </a:r>
            <a:r>
              <a:rPr lang="en-US" sz="1200" kern="1200" dirty="0" err="1" smtClean="0">
                <a:solidFill>
                  <a:schemeClr val="tx1"/>
                </a:solidFill>
                <a:effectLst/>
                <a:latin typeface="Arial"/>
                <a:ea typeface="+mn-ea"/>
                <a:cs typeface="Arial" pitchFamily="34" charset="0"/>
              </a:rPr>
              <a:t>Lyft</a:t>
            </a:r>
            <a:r>
              <a:rPr lang="en-US" sz="1200" kern="1200" dirty="0" smtClean="0">
                <a:solidFill>
                  <a:schemeClr val="tx1"/>
                </a:solidFill>
                <a:effectLst/>
                <a:latin typeface="Arial"/>
                <a:ea typeface="+mn-ea"/>
                <a:cs typeface="Arial" pitchFamily="34" charset="0"/>
              </a:rPr>
              <a:t> or </a:t>
            </a:r>
            <a:r>
              <a:rPr lang="en-US" sz="1200" kern="1200" dirty="0" err="1" smtClean="0">
                <a:solidFill>
                  <a:schemeClr val="tx1"/>
                </a:solidFill>
                <a:effectLst/>
                <a:latin typeface="Arial"/>
                <a:ea typeface="+mn-ea"/>
                <a:cs typeface="Arial" pitchFamily="34" charset="0"/>
              </a:rPr>
              <a:t>Uber</a:t>
            </a:r>
            <a:r>
              <a:rPr lang="en-US" sz="1200" kern="1200" dirty="0" smtClean="0">
                <a:solidFill>
                  <a:schemeClr val="tx1"/>
                </a:solidFill>
                <a:effectLst/>
                <a:latin typeface="Arial"/>
                <a:ea typeface="+mn-ea"/>
                <a:cs typeface="Arial" pitchFamily="34" charset="0"/>
              </a:rPr>
              <a:t>, MAVEN gives us a great opportunity to deliver services the way our customers want to move.</a:t>
            </a:r>
          </a:p>
          <a:p>
            <a:pPr lvl="0"/>
            <a:r>
              <a:rPr lang="en-US" sz="1200" kern="1200" dirty="0" smtClean="0">
                <a:solidFill>
                  <a:schemeClr val="tx1"/>
                </a:solidFill>
                <a:effectLst/>
                <a:latin typeface="Arial"/>
                <a:ea typeface="+mn-ea"/>
                <a:cs typeface="Arial" pitchFamily="34" charset="0"/>
              </a:rPr>
              <a:t>It also sets up a virtuous cycle where we can manufacture and sell vehicles and support the growing ride sharing marketplace. </a:t>
            </a:r>
            <a:endParaRPr lang="en-US" sz="1200" kern="1200" dirty="0">
              <a:solidFill>
                <a:schemeClr val="tx1"/>
              </a:solidFill>
              <a:effectLst/>
              <a:latin typeface="Arial"/>
              <a:ea typeface="+mn-ea"/>
              <a:cs typeface="Arial" pitchFamily="34" charset="0"/>
            </a:endParaRPr>
          </a:p>
        </p:txBody>
      </p:sp>
      <p:sp>
        <p:nvSpPr>
          <p:cNvPr id="4" name="Slide Number Placeholder 3"/>
          <p:cNvSpPr>
            <a:spLocks noGrp="1"/>
          </p:cNvSpPr>
          <p:nvPr>
            <p:ph type="sldNum" sz="quarter" idx="10"/>
          </p:nvPr>
        </p:nvSpPr>
        <p:spPr/>
        <p:txBody>
          <a:bodyPr/>
          <a:lstStyle/>
          <a:p>
            <a:fld id="{05D93ED5-F37F-4A01-A4DB-3EC0E31C9EB0}" type="slidenum">
              <a:rPr lang="en-US" smtClean="0"/>
              <a:pPr/>
              <a:t>37</a:t>
            </a:fld>
            <a:endParaRPr lang="en-US" dirty="0"/>
          </a:p>
        </p:txBody>
      </p:sp>
    </p:spTree>
    <p:extLst>
      <p:ext uri="{BB962C8B-B14F-4D97-AF65-F5344CB8AC3E}">
        <p14:creationId xmlns:p14="http://schemas.microsoft.com/office/powerpoint/2010/main" val="3750976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6760" y="4416426"/>
            <a:ext cx="6480900" cy="4183063"/>
          </a:xfrm>
        </p:spPr>
        <p:txBody>
          <a:bodyPr/>
          <a:lstStyle/>
          <a:p>
            <a:pPr fontAlgn="base"/>
            <a:r>
              <a:rPr lang="en-US" dirty="0" smtClean="0"/>
              <a:t>This 150,000 square</a:t>
            </a:r>
            <a:r>
              <a:rPr lang="en-US" baseline="0" dirty="0" smtClean="0"/>
              <a:t> feet </a:t>
            </a:r>
            <a:r>
              <a:rPr lang="en-US" dirty="0" smtClean="0"/>
              <a:t>Campus </a:t>
            </a:r>
            <a:r>
              <a:rPr lang="en-US" dirty="0"/>
              <a:t>is part of </a:t>
            </a:r>
            <a:r>
              <a:rPr lang="en-US" dirty="0" smtClean="0"/>
              <a:t>a new expanding eco-system </a:t>
            </a:r>
            <a:r>
              <a:rPr lang="en-US" dirty="0"/>
              <a:t>of locations that make up the General Motors Canadian Technical Centre (or CTC ) which has a global mandate to advance Active Safety and Vehicle Dynamics, Infotainment and Connected Vehicle technologies and Autonomous Software &amp; Controls Development.</a:t>
            </a:r>
            <a:br>
              <a:rPr lang="en-US" dirty="0"/>
            </a:br>
            <a:endParaRPr lang="en-US" dirty="0"/>
          </a:p>
          <a:p>
            <a:pPr fontAlgn="base"/>
            <a:r>
              <a:rPr lang="en-US" dirty="0" smtClean="0"/>
              <a:t>Our eco-system includes:</a:t>
            </a:r>
          </a:p>
          <a:p>
            <a:pPr fontAlgn="base"/>
            <a:endParaRPr lang="en-US" dirty="0" smtClean="0"/>
          </a:p>
          <a:p>
            <a:pPr fontAlgn="base"/>
            <a:r>
              <a:rPr lang="en-US" dirty="0" smtClean="0"/>
              <a:t>The </a:t>
            </a:r>
            <a:r>
              <a:rPr lang="en-US" b="1" dirty="0"/>
              <a:t>CTC – Oshawa Campus </a:t>
            </a:r>
            <a:r>
              <a:rPr lang="en-US" dirty="0"/>
              <a:t>which </a:t>
            </a:r>
            <a:r>
              <a:rPr lang="en-US" dirty="0" smtClean="0"/>
              <a:t>houses 155,000 square feet of office </a:t>
            </a:r>
            <a:r>
              <a:rPr lang="en-US" dirty="0"/>
              <a:t>space, labs, </a:t>
            </a:r>
            <a:r>
              <a:rPr lang="en-US" dirty="0" smtClean="0"/>
              <a:t>pre production operations, build </a:t>
            </a:r>
            <a:r>
              <a:rPr lang="en-US" dirty="0"/>
              <a:t>garage, and safety test </a:t>
            </a:r>
            <a:r>
              <a:rPr lang="en-US" dirty="0" smtClean="0"/>
              <a:t>track.</a:t>
            </a:r>
            <a:r>
              <a:rPr lang="en-US" dirty="0"/>
              <a:t/>
            </a:r>
            <a:br>
              <a:rPr lang="en-US" dirty="0"/>
            </a:br>
            <a:endParaRPr lang="en-US" dirty="0"/>
          </a:p>
          <a:p>
            <a:pPr fontAlgn="base"/>
            <a:r>
              <a:rPr lang="en-US" dirty="0"/>
              <a:t>Our </a:t>
            </a:r>
            <a:r>
              <a:rPr lang="en-US" b="1" dirty="0"/>
              <a:t>Kapuskasing Cold Weather Development Centre</a:t>
            </a:r>
            <a:r>
              <a:rPr lang="en-US" dirty="0"/>
              <a:t>, which was also part of the announced investment, and </a:t>
            </a:r>
            <a:r>
              <a:rPr lang="en-US" dirty="0" smtClean="0"/>
              <a:t>this</a:t>
            </a:r>
            <a:r>
              <a:rPr lang="en-US" baseline="0" dirty="0" smtClean="0"/>
              <a:t> 275 acre facility no</a:t>
            </a:r>
            <a:r>
              <a:rPr lang="en-US" dirty="0" smtClean="0"/>
              <a:t>w </a:t>
            </a:r>
            <a:r>
              <a:rPr lang="en-US" dirty="0"/>
              <a:t>has improved cold cells, battery labs and an expanded test track which includes autonomous testing capabilities.</a:t>
            </a:r>
            <a:br>
              <a:rPr lang="en-US" dirty="0"/>
            </a:br>
            <a:endParaRPr lang="en-US" dirty="0"/>
          </a:p>
          <a:p>
            <a:pPr fontAlgn="base"/>
            <a:r>
              <a:rPr lang="en-US" dirty="0"/>
              <a:t>With </a:t>
            </a:r>
            <a:r>
              <a:rPr lang="en-US" b="1" dirty="0"/>
              <a:t>2908@Communitech</a:t>
            </a:r>
            <a:r>
              <a:rPr lang="en-US" dirty="0"/>
              <a:t>, our innovation outpost in Waterloo, we are challenging old approaches to traditional business practices, embracing an entrepreneurial mindset and looking for new business partners to help design the auto industry and the future.  And the results are surpassing expectations. For </a:t>
            </a:r>
            <a:r>
              <a:rPr lang="en-US" dirty="0" smtClean="0"/>
              <a:t>example, this past fall </a:t>
            </a:r>
            <a:r>
              <a:rPr lang="en-US" dirty="0"/>
              <a:t>they held a “Collision Day”, </a:t>
            </a:r>
            <a:r>
              <a:rPr lang="en-US" dirty="0" smtClean="0"/>
              <a:t>involving innovative </a:t>
            </a:r>
            <a:r>
              <a:rPr lang="en-US" dirty="0"/>
              <a:t>Canadian tech firms (often AI enabled) that are now wanting to work with us - experienced entrepreneurs who didn’t have GM on their radar previously</a:t>
            </a:r>
            <a:r>
              <a:rPr lang="en-US" dirty="0" smtClean="0"/>
              <a:t>.</a:t>
            </a:r>
          </a:p>
          <a:p>
            <a:pPr fontAlgn="base"/>
            <a:endParaRPr lang="en-US" dirty="0" smtClean="0"/>
          </a:p>
          <a:p>
            <a:pPr fontAlgn="base"/>
            <a:r>
              <a:rPr lang="en-US" dirty="0" smtClean="0"/>
              <a:t>And as Steve</a:t>
            </a:r>
            <a:r>
              <a:rPr lang="en-US" baseline="0" dirty="0" smtClean="0"/>
              <a:t> mentioned we our growing our </a:t>
            </a:r>
            <a:r>
              <a:rPr lang="en-US" b="1" baseline="0" dirty="0" smtClean="0"/>
              <a:t>University Partnerships </a:t>
            </a:r>
            <a:r>
              <a:rPr lang="en-US" baseline="0" dirty="0" smtClean="0"/>
              <a:t>across Canada.</a:t>
            </a:r>
            <a:endParaRPr lang="en-US" dirty="0"/>
          </a:p>
        </p:txBody>
      </p:sp>
      <p:sp>
        <p:nvSpPr>
          <p:cNvPr id="4" name="Slide Number Placeholder 3"/>
          <p:cNvSpPr>
            <a:spLocks noGrp="1"/>
          </p:cNvSpPr>
          <p:nvPr>
            <p:ph type="sldNum" sz="quarter" idx="10"/>
          </p:nvPr>
        </p:nvSpPr>
        <p:spPr/>
        <p:txBody>
          <a:bodyPr/>
          <a:lstStyle/>
          <a:p>
            <a:fld id="{05D93ED5-F37F-4A01-A4DB-3EC0E31C9EB0}" type="slidenum">
              <a:rPr lang="en-US" smtClean="0"/>
              <a:pPr/>
              <a:t>38</a:t>
            </a:fld>
            <a:endParaRPr lang="en-US" dirty="0"/>
          </a:p>
        </p:txBody>
      </p:sp>
    </p:spTree>
    <p:extLst>
      <p:ext uri="{BB962C8B-B14F-4D97-AF65-F5344CB8AC3E}">
        <p14:creationId xmlns:p14="http://schemas.microsoft.com/office/powerpoint/2010/main" val="5253044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395288"/>
            <a:ext cx="5824538" cy="3276600"/>
          </a:xfrm>
        </p:spPr>
      </p:sp>
      <p:sp>
        <p:nvSpPr>
          <p:cNvPr id="4" name="Slide Number Placeholder 3"/>
          <p:cNvSpPr>
            <a:spLocks noGrp="1"/>
          </p:cNvSpPr>
          <p:nvPr>
            <p:ph type="sldNum" sz="quarter" idx="10"/>
          </p:nvPr>
        </p:nvSpPr>
        <p:spPr/>
        <p:txBody>
          <a:bodyPr/>
          <a:lstStyle/>
          <a:p>
            <a:fld id="{05D93ED5-F37F-4A01-A4DB-3EC0E31C9EB0}" type="slidenum">
              <a:rPr lang="en-US" smtClean="0"/>
              <a:pPr/>
              <a:t>39</a:t>
            </a:fld>
            <a:endParaRPr lang="en-US" dirty="0"/>
          </a:p>
        </p:txBody>
      </p:sp>
      <p:sp>
        <p:nvSpPr>
          <p:cNvPr id="5" name="Notes Placeholder 4"/>
          <p:cNvSpPr>
            <a:spLocks noGrp="1"/>
          </p:cNvSpPr>
          <p:nvPr>
            <p:ph type="body" idx="1"/>
          </p:nvPr>
        </p:nvSpPr>
        <p:spPr>
          <a:xfrm>
            <a:off x="714375" y="4000110"/>
            <a:ext cx="5959265" cy="4183063"/>
          </a:xfrm>
        </p:spPr>
        <p:txBody>
          <a:bodyPr/>
          <a:lstStyle/>
          <a:p>
            <a:pPr fontAlgn="base"/>
            <a:r>
              <a:rPr lang="en-US" dirty="0"/>
              <a:t>While competition is fierce we are also mindful that attracting talent is just the beginning and our teams are proactive in supporting engagement to implement the right tools and promote a culture to win. </a:t>
            </a:r>
          </a:p>
          <a:p>
            <a:pPr fontAlgn="base"/>
            <a:endParaRPr lang="en-US" dirty="0"/>
          </a:p>
          <a:p>
            <a:pPr fontAlgn="base"/>
            <a:r>
              <a:rPr lang="en-US" dirty="0" smtClean="0"/>
              <a:t>But </a:t>
            </a:r>
            <a:r>
              <a:rPr lang="en-US" dirty="0"/>
              <a:t>more than any other driver of engagement, GM enjoys one very special advantage. </a:t>
            </a:r>
          </a:p>
          <a:p>
            <a:pPr fontAlgn="base"/>
            <a:endParaRPr lang="en-US" dirty="0"/>
          </a:p>
          <a:p>
            <a:pPr fontAlgn="base"/>
            <a:r>
              <a:rPr lang="en-US" dirty="0"/>
              <a:t>We are literally reinventing </a:t>
            </a:r>
            <a:r>
              <a:rPr lang="en-US" dirty="0" smtClean="0"/>
              <a:t>mobility and smart young people find that very compelling. </a:t>
            </a:r>
            <a:endParaRPr lang="en-US" dirty="0"/>
          </a:p>
          <a:p>
            <a:pPr fontAlgn="base"/>
            <a:endParaRPr lang="en-US" dirty="0"/>
          </a:p>
          <a:p>
            <a:pPr fontAlgn="base"/>
            <a:r>
              <a:rPr lang="en-US" dirty="0"/>
              <a:t>Making our world safer, cleaner and better and we are exploring totally different ways of getting our customers from A to B safely, affordably and in ways that are good for the planet. </a:t>
            </a:r>
          </a:p>
          <a:p>
            <a:pPr fontAlgn="base"/>
            <a:endParaRPr lang="en-US" dirty="0"/>
          </a:p>
          <a:p>
            <a:pPr fontAlgn="base"/>
            <a:r>
              <a:rPr lang="en-US" dirty="0"/>
              <a:t>We’re all working collectively towards this cause. </a:t>
            </a:r>
          </a:p>
          <a:p>
            <a:pPr fontAlgn="base"/>
            <a:endParaRPr lang="en-US" dirty="0"/>
          </a:p>
          <a:p>
            <a:pPr fontAlgn="base"/>
            <a:r>
              <a:rPr lang="en-US" dirty="0"/>
              <a:t>And I have learned that there are few things more motivating than a truly noble cause. </a:t>
            </a:r>
          </a:p>
          <a:p>
            <a:pPr fontAlgn="base"/>
            <a:endParaRPr lang="en-US" dirty="0"/>
          </a:p>
          <a:p>
            <a:pPr fontAlgn="base"/>
            <a:r>
              <a:rPr lang="en-US" dirty="0" smtClean="0"/>
              <a:t>Let </a:t>
            </a:r>
            <a:r>
              <a:rPr lang="en-US" dirty="0"/>
              <a:t>me share the impressions of some our recent </a:t>
            </a:r>
            <a:r>
              <a:rPr lang="en-US" dirty="0" smtClean="0"/>
              <a:t>recruits</a:t>
            </a:r>
            <a:r>
              <a:rPr lang="en-US" baseline="0" dirty="0" smtClean="0"/>
              <a:t> and welcome Steve back up to the podium once the video rolls. </a:t>
            </a:r>
          </a:p>
          <a:p>
            <a:pPr fontAlgn="base"/>
            <a:endParaRPr lang="en-US" b="1" i="1" baseline="0" dirty="0" smtClean="0">
              <a:solidFill>
                <a:srgbClr val="FF0000"/>
              </a:solidFill>
            </a:endParaRPr>
          </a:p>
          <a:p>
            <a:pPr marL="0" indent="0" fontAlgn="base">
              <a:buNone/>
            </a:pPr>
            <a:r>
              <a:rPr lang="en-US" i="1" baseline="0" dirty="0" smtClean="0">
                <a:solidFill>
                  <a:srgbClr val="FF0000"/>
                </a:solidFill>
              </a:rPr>
              <a:t>[BRIAN – sit on chair on stage]</a:t>
            </a:r>
          </a:p>
          <a:p>
            <a:pPr fontAlgn="base"/>
            <a:endParaRPr lang="en-US" dirty="0"/>
          </a:p>
        </p:txBody>
      </p:sp>
    </p:spTree>
    <p:extLst>
      <p:ext uri="{BB962C8B-B14F-4D97-AF65-F5344CB8AC3E}">
        <p14:creationId xmlns:p14="http://schemas.microsoft.com/office/powerpoint/2010/main" val="26280238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Areas</a:t>
            </a:r>
            <a:r>
              <a:rPr lang="en-US" baseline="0" dirty="0" smtClean="0"/>
              <a:t> of Need and Opportunity: </a:t>
            </a:r>
          </a:p>
          <a:p>
            <a:pPr marL="0" indent="0">
              <a:buFontTx/>
              <a:buNone/>
            </a:pPr>
            <a:endParaRPr lang="en-US" dirty="0" smtClean="0"/>
          </a:p>
          <a:p>
            <a:pPr marL="171450" indent="-171450">
              <a:buFontTx/>
              <a:buChar char="-"/>
            </a:pPr>
            <a:r>
              <a:rPr lang="en-US" dirty="0" smtClean="0"/>
              <a:t>Lightweight Materials</a:t>
            </a:r>
          </a:p>
          <a:p>
            <a:pPr marL="171450" indent="-171450">
              <a:buFontTx/>
              <a:buChar char="-"/>
            </a:pPr>
            <a:r>
              <a:rPr lang="en-US" dirty="0" smtClean="0"/>
              <a:t>Mobile Connectivity</a:t>
            </a:r>
          </a:p>
          <a:p>
            <a:pPr marL="171450" indent="-171450">
              <a:buFontTx/>
              <a:buChar char="-"/>
            </a:pPr>
            <a:r>
              <a:rPr lang="en-US" dirty="0" smtClean="0"/>
              <a:t>Data Analytics</a:t>
            </a:r>
          </a:p>
          <a:p>
            <a:pPr marL="171450" indent="-171450">
              <a:buFontTx/>
              <a:buChar char="-"/>
            </a:pPr>
            <a:r>
              <a:rPr lang="en-US" dirty="0" smtClean="0"/>
              <a:t>Advanced</a:t>
            </a:r>
            <a:r>
              <a:rPr lang="en-US" baseline="0" dirty="0" smtClean="0"/>
              <a:t> Battery Technology</a:t>
            </a:r>
          </a:p>
          <a:p>
            <a:pPr marL="171450" indent="-171450">
              <a:buFontTx/>
              <a:buChar char="-"/>
            </a:pPr>
            <a:r>
              <a:rPr lang="en-US" baseline="0" dirty="0" smtClean="0"/>
              <a:t>Cyber Security</a:t>
            </a:r>
          </a:p>
          <a:p>
            <a:pPr marL="171450" indent="-171450">
              <a:buFontTx/>
              <a:buChar char="-"/>
            </a:pPr>
            <a:r>
              <a:rPr lang="en-US" baseline="0" dirty="0" smtClean="0"/>
              <a:t>Software Development</a:t>
            </a:r>
          </a:p>
          <a:p>
            <a:pPr marL="171450" indent="-171450">
              <a:buFontTx/>
              <a:buChar char="-"/>
            </a:pPr>
            <a:r>
              <a:rPr lang="en-US" baseline="0" dirty="0" smtClean="0"/>
              <a:t>Sensors</a:t>
            </a:r>
          </a:p>
          <a:p>
            <a:pPr marL="171450" indent="-171450">
              <a:buFontTx/>
              <a:buChar char="-"/>
            </a:pPr>
            <a:r>
              <a:rPr lang="en-US" baseline="0" dirty="0" smtClean="0"/>
              <a:t>Artificial Intelligence</a:t>
            </a:r>
            <a:endParaRPr lang="en-US" dirty="0"/>
          </a:p>
        </p:txBody>
      </p:sp>
      <p:sp>
        <p:nvSpPr>
          <p:cNvPr id="4" name="Slide Number Placeholder 3"/>
          <p:cNvSpPr>
            <a:spLocks noGrp="1"/>
          </p:cNvSpPr>
          <p:nvPr>
            <p:ph type="sldNum" sz="quarter" idx="10"/>
          </p:nvPr>
        </p:nvSpPr>
        <p:spPr/>
        <p:txBody>
          <a:bodyPr/>
          <a:lstStyle/>
          <a:p>
            <a:fld id="{9E8FDC82-CA3B-4F5E-87AB-E7765B09F728}" type="slidenum">
              <a:rPr lang="en-US" smtClean="0"/>
              <a:t>40</a:t>
            </a:fld>
            <a:endParaRPr lang="en-US" dirty="0"/>
          </a:p>
        </p:txBody>
      </p:sp>
    </p:spTree>
    <p:extLst>
      <p:ext uri="{BB962C8B-B14F-4D97-AF65-F5344CB8AC3E}">
        <p14:creationId xmlns:p14="http://schemas.microsoft.com/office/powerpoint/2010/main" val="19014824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1855" y="4424138"/>
            <a:ext cx="6386690" cy="4183063"/>
          </a:xfrm>
        </p:spPr>
        <p:txBody>
          <a:bodyPr/>
          <a:lstStyle/>
          <a:p>
            <a:pPr fontAlgn="base"/>
            <a:r>
              <a:rPr lang="en-US" dirty="0"/>
              <a:t>Let me leave you with this final thought.</a:t>
            </a:r>
            <a:br>
              <a:rPr lang="en-US" dirty="0"/>
            </a:br>
            <a:endParaRPr lang="en-US" dirty="0"/>
          </a:p>
          <a:p>
            <a:pPr fontAlgn="base"/>
            <a:r>
              <a:rPr lang="en-US" dirty="0"/>
              <a:t>Technology is disrupting organizations everywhere, and nowhere more than in the automotive sector.</a:t>
            </a:r>
            <a:br>
              <a:rPr lang="en-US" dirty="0"/>
            </a:br>
            <a:endParaRPr lang="en-US" dirty="0"/>
          </a:p>
          <a:p>
            <a:pPr fontAlgn="base"/>
            <a:r>
              <a:rPr lang="en-US" dirty="0"/>
              <a:t>We have</a:t>
            </a:r>
            <a:r>
              <a:rPr lang="en-US" i="1" dirty="0"/>
              <a:t> </a:t>
            </a:r>
            <a:r>
              <a:rPr lang="en-US" b="1" i="1" u="sng" dirty="0"/>
              <a:t>everything</a:t>
            </a:r>
            <a:r>
              <a:rPr lang="en-US" i="1" dirty="0"/>
              <a:t> </a:t>
            </a:r>
            <a:r>
              <a:rPr lang="en-US" dirty="0"/>
              <a:t>it takes to be a leader in this transformation.</a:t>
            </a:r>
            <a:br>
              <a:rPr lang="en-US" dirty="0"/>
            </a:br>
            <a:endParaRPr lang="en-US" dirty="0"/>
          </a:p>
          <a:p>
            <a:pPr fontAlgn="base"/>
            <a:r>
              <a:rPr lang="en-US" dirty="0"/>
              <a:t>But like Colonel Sam did 100 years ago, we will also need to think differently.</a:t>
            </a:r>
            <a:br>
              <a:rPr lang="en-US" dirty="0"/>
            </a:br>
            <a:endParaRPr lang="en-US" dirty="0"/>
          </a:p>
          <a:p>
            <a:pPr fontAlgn="base"/>
            <a:r>
              <a:rPr lang="en-US" dirty="0"/>
              <a:t>We need to think about mobility as a service and we need to “invent products to manufacture –not just manufacture products others have invented</a:t>
            </a:r>
            <a:r>
              <a:rPr lang="en-US" dirty="0" smtClean="0"/>
              <a:t>.” </a:t>
            </a:r>
          </a:p>
          <a:p>
            <a:pPr marL="0" indent="0" fontAlgn="base">
              <a:buNone/>
            </a:pPr>
            <a:endParaRPr lang="en-US" dirty="0" smtClean="0"/>
          </a:p>
          <a:p>
            <a:pPr fontAlgn="base"/>
            <a:r>
              <a:rPr lang="en-US" dirty="0" smtClean="0"/>
              <a:t>We will need to think about</a:t>
            </a:r>
            <a:r>
              <a:rPr lang="en-US" baseline="0" dirty="0" smtClean="0"/>
              <a:t> </a:t>
            </a:r>
            <a:r>
              <a:rPr lang="en-US" dirty="0" smtClean="0"/>
              <a:t>how</a:t>
            </a:r>
            <a:r>
              <a:rPr lang="en-US" baseline="0" dirty="0" smtClean="0"/>
              <a:t> we position our workforce to participate fully as we continue to innovate and evolve</a:t>
            </a:r>
            <a:r>
              <a:rPr lang="en-US" dirty="0"/>
              <a:t/>
            </a:r>
            <a:br>
              <a:rPr lang="en-US" dirty="0"/>
            </a:br>
            <a:endParaRPr lang="en-US" dirty="0"/>
          </a:p>
          <a:p>
            <a:pPr fontAlgn="base"/>
            <a:r>
              <a:rPr lang="en-US" dirty="0"/>
              <a:t>Customers are at the heart of everything we do and that places a special responsibility on all of us to continually innovate.  </a:t>
            </a:r>
            <a:br>
              <a:rPr lang="en-US" dirty="0"/>
            </a:br>
            <a:endParaRPr lang="en-US" dirty="0"/>
          </a:p>
          <a:p>
            <a:pPr fontAlgn="base"/>
            <a:r>
              <a:rPr lang="en-US" dirty="0"/>
              <a:t>So let’s do that right here in Canada.</a:t>
            </a:r>
          </a:p>
          <a:p>
            <a:pPr fontAlgn="base"/>
            <a:endParaRPr lang="en-US" dirty="0"/>
          </a:p>
          <a:p>
            <a:pPr fontAlgn="base"/>
            <a:r>
              <a:rPr lang="en-US" dirty="0"/>
              <a:t>Because if we do, this is going to be a very exciting time indeed.</a:t>
            </a:r>
          </a:p>
        </p:txBody>
      </p:sp>
      <p:sp>
        <p:nvSpPr>
          <p:cNvPr id="4" name="Slide Number Placeholder 3"/>
          <p:cNvSpPr>
            <a:spLocks noGrp="1"/>
          </p:cNvSpPr>
          <p:nvPr>
            <p:ph type="sldNum" sz="quarter" idx="10"/>
          </p:nvPr>
        </p:nvSpPr>
        <p:spPr/>
        <p:txBody>
          <a:bodyPr/>
          <a:lstStyle/>
          <a:p>
            <a:fld id="{05D93ED5-F37F-4A01-A4DB-3EC0E31C9EB0}" type="slidenum">
              <a:rPr lang="en-US" smtClean="0"/>
              <a:pPr/>
              <a:t>41</a:t>
            </a:fld>
            <a:endParaRPr lang="en-US" dirty="0"/>
          </a:p>
        </p:txBody>
      </p:sp>
    </p:spTree>
    <p:extLst>
      <p:ext uri="{BB962C8B-B14F-4D97-AF65-F5344CB8AC3E}">
        <p14:creationId xmlns:p14="http://schemas.microsoft.com/office/powerpoint/2010/main" val="3374163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I even figured out that you can strategically play Rock Paper Scissors consistently enough to earn a world ranking two years in a row. Now I'm a senior executive at a 150 year old global accounting firm. This </a:t>
            </a:r>
            <a:endParaRPr lang="en-US" dirty="0" smtClean="0"/>
          </a:p>
          <a:p>
            <a:endParaRPr lang="en-US" dirty="0"/>
          </a:p>
        </p:txBody>
      </p:sp>
      <p:sp>
        <p:nvSpPr>
          <p:cNvPr id="4" name="Slide Number Placeholder 3"/>
          <p:cNvSpPr>
            <a:spLocks noGrp="1"/>
          </p:cNvSpPr>
          <p:nvPr>
            <p:ph type="sldNum" sz="quarter" idx="10"/>
          </p:nvPr>
        </p:nvSpPr>
        <p:spPr/>
        <p:txBody>
          <a:bodyPr/>
          <a:lstStyle/>
          <a:p>
            <a:fld id="{78870356-FADE-7A43-A171-EC856B0D52C2}" type="slidenum">
              <a:rPr lang="en-US" smtClean="0"/>
              <a:t>4</a:t>
            </a:fld>
            <a:endParaRPr lang="en-US"/>
          </a:p>
        </p:txBody>
      </p:sp>
    </p:spTree>
    <p:extLst>
      <p:ext uri="{BB962C8B-B14F-4D97-AF65-F5344CB8AC3E}">
        <p14:creationId xmlns:p14="http://schemas.microsoft.com/office/powerpoint/2010/main" val="2268427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is Currie and MacDonald. They founded an innovative Canadian start up that became Coopers &amp; Lybrand (and now </a:t>
            </a:r>
            <a:r>
              <a:rPr lang="en-US" sz="1200" kern="1200" dirty="0" err="1" smtClean="0">
                <a:solidFill>
                  <a:schemeClr val="tx1"/>
                </a:solidFill>
                <a:effectLst/>
                <a:latin typeface="+mn-lt"/>
                <a:ea typeface="+mn-ea"/>
                <a:cs typeface="+mn-cs"/>
              </a:rPr>
              <a:t>PriceWaterhouseCoopers</a:t>
            </a:r>
            <a:r>
              <a:rPr lang="en-US" sz="1200" kern="1200" dirty="0" smtClean="0">
                <a:solidFill>
                  <a:schemeClr val="tx1"/>
                </a:solidFill>
                <a:effectLst/>
                <a:latin typeface="+mn-lt"/>
                <a:ea typeface="+mn-ea"/>
                <a:cs typeface="+mn-cs"/>
              </a:rPr>
              <a:t>). We have one of the most respected brands in the world and employ almost 200,000 people in 155 territories - many of them from universities just like Queens.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endParaRPr lang="en-US" dirty="0"/>
          </a:p>
        </p:txBody>
      </p:sp>
      <p:sp>
        <p:nvSpPr>
          <p:cNvPr id="4" name="Slide Number Placeholder 3"/>
          <p:cNvSpPr>
            <a:spLocks noGrp="1"/>
          </p:cNvSpPr>
          <p:nvPr>
            <p:ph type="sldNum" sz="quarter" idx="10"/>
          </p:nvPr>
        </p:nvSpPr>
        <p:spPr/>
        <p:txBody>
          <a:bodyPr/>
          <a:lstStyle/>
          <a:p>
            <a:fld id="{78870356-FADE-7A43-A171-EC856B0D52C2}" type="slidenum">
              <a:rPr lang="en-US" smtClean="0"/>
              <a:t>5</a:t>
            </a:fld>
            <a:endParaRPr lang="en-US"/>
          </a:p>
        </p:txBody>
      </p:sp>
    </p:spTree>
    <p:extLst>
      <p:ext uri="{BB962C8B-B14F-4D97-AF65-F5344CB8AC3E}">
        <p14:creationId xmlns:p14="http://schemas.microsoft.com/office/powerpoint/2010/main" val="4039464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why do I think I can help this</a:t>
            </a:r>
            <a:r>
              <a:rPr lang="en-US" sz="1200" kern="1200" baseline="0" dirty="0" smtClean="0">
                <a:solidFill>
                  <a:schemeClr val="tx1"/>
                </a:solidFill>
                <a:effectLst/>
                <a:latin typeface="+mn-lt"/>
                <a:ea typeface="+mn-ea"/>
                <a:cs typeface="+mn-cs"/>
              </a:rPr>
              <a:t> esteemed organization innovate by</a:t>
            </a:r>
            <a:r>
              <a:rPr lang="en-US" sz="1200" kern="1200" dirty="0" smtClean="0">
                <a:solidFill>
                  <a:schemeClr val="tx1"/>
                </a:solidFill>
                <a:effectLst/>
                <a:latin typeface="+mn-lt"/>
                <a:ea typeface="+mn-ea"/>
                <a:cs typeface="+mn-cs"/>
              </a:rPr>
              <a:t> driving drunk guys around at 2 am for the past six months?</a:t>
            </a:r>
            <a:endParaRPr lang="en-US" dirty="0" smtClean="0"/>
          </a:p>
          <a:p>
            <a:endParaRPr lang="en-US" dirty="0"/>
          </a:p>
        </p:txBody>
      </p:sp>
      <p:sp>
        <p:nvSpPr>
          <p:cNvPr id="4" name="Slide Number Placeholder 3"/>
          <p:cNvSpPr>
            <a:spLocks noGrp="1"/>
          </p:cNvSpPr>
          <p:nvPr>
            <p:ph type="sldNum" sz="quarter" idx="10"/>
          </p:nvPr>
        </p:nvSpPr>
        <p:spPr/>
        <p:txBody>
          <a:bodyPr/>
          <a:lstStyle/>
          <a:p>
            <a:fld id="{78870356-FADE-7A43-A171-EC856B0D52C2}" type="slidenum">
              <a:rPr lang="en-US" smtClean="0"/>
              <a:t>6</a:t>
            </a:fld>
            <a:endParaRPr lang="en-US"/>
          </a:p>
        </p:txBody>
      </p:sp>
    </p:spTree>
    <p:extLst>
      <p:ext uri="{BB962C8B-B14F-4D97-AF65-F5344CB8AC3E}">
        <p14:creationId xmlns:p14="http://schemas.microsoft.com/office/powerpoint/2010/main" val="417353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Let me back up for a second to provide some context. Last year I was appointed innovation leader for PwC. It's a great title and basically means that I help turn ideas into cash. It's also a title that often gets you invited to speak at conferences that you have no real business even attending. One of my invites last year was a credit union that was looking for someone to speak about disruptive innovation at their leadership conference.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 could have been like any other speaker and used some analyst reports, a case study of Kodak’s demise and I might have even surprised them with a few trends gleaned from social media commentary on their industry.</a:t>
            </a:r>
            <a:endParaRPr lang="en-US" b="1" dirty="0" smtClean="0"/>
          </a:p>
          <a:p>
            <a:endParaRPr lang="en-US" dirty="0"/>
          </a:p>
        </p:txBody>
      </p:sp>
      <p:sp>
        <p:nvSpPr>
          <p:cNvPr id="4" name="Slide Number Placeholder 3"/>
          <p:cNvSpPr>
            <a:spLocks noGrp="1"/>
          </p:cNvSpPr>
          <p:nvPr>
            <p:ph type="sldNum" sz="quarter" idx="10"/>
          </p:nvPr>
        </p:nvSpPr>
        <p:spPr/>
        <p:txBody>
          <a:bodyPr/>
          <a:lstStyle/>
          <a:p>
            <a:fld id="{78870356-FADE-7A43-A171-EC856B0D52C2}" type="slidenum">
              <a:rPr lang="en-US" smtClean="0"/>
              <a:t>7</a:t>
            </a:fld>
            <a:endParaRPr lang="en-US"/>
          </a:p>
        </p:txBody>
      </p:sp>
    </p:spTree>
    <p:extLst>
      <p:ext uri="{BB962C8B-B14F-4D97-AF65-F5344CB8AC3E}">
        <p14:creationId xmlns:p14="http://schemas.microsoft.com/office/powerpoint/2010/main" val="2064034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People think these large, regulated industries are invincible but they struggle in the face of massive change. My own accounting industry is vulnerable to disruption with the rise of software automation. I’m talking about computing power that can do everything from personal tax returns to auditing millions of transactions to detect signs of fraud. We know that we need to think beyond what work looks like today to what creates value in the future.</a:t>
            </a:r>
          </a:p>
          <a:p>
            <a:r>
              <a:rPr lang="en-US" sz="1200" kern="1200" dirty="0" smtClean="0">
                <a:solidFill>
                  <a:schemeClr val="tx1"/>
                </a:solidFill>
                <a:effectLst/>
                <a:latin typeface="+mn-lt"/>
                <a:ea typeface="+mn-ea"/>
                <a:cs typeface="+mn-cs"/>
              </a:rPr>
              <a:t>In the next 10 years we will have grown but, like Uber, we’re actively looking to disrupt our industry by creating a flexible talent network to work the busiest parts of the year for PwC . This network is made up of people who have the skills and experience we need for our busiest periods but want to do other things than work full time for a company – things like see the world, create a start up, or make an impact in their community.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8870356-FADE-7A43-A171-EC856B0D52C2}" type="slidenum">
              <a:rPr lang="en-US" smtClean="0"/>
              <a:t>8</a:t>
            </a:fld>
            <a:endParaRPr lang="en-US"/>
          </a:p>
        </p:txBody>
      </p:sp>
    </p:spTree>
    <p:extLst>
      <p:ext uri="{BB962C8B-B14F-4D97-AF65-F5344CB8AC3E}">
        <p14:creationId xmlns:p14="http://schemas.microsoft.com/office/powerpoint/2010/main" val="2917164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Which why, last October, I applied to become an </a:t>
            </a:r>
            <a:r>
              <a:rPr lang="en-US" sz="1200" kern="1200" dirty="0" err="1" smtClean="0">
                <a:solidFill>
                  <a:schemeClr val="tx1"/>
                </a:solidFill>
                <a:effectLst/>
                <a:latin typeface="+mn-lt"/>
                <a:ea typeface="+mn-ea"/>
                <a:cs typeface="+mn-cs"/>
              </a:rPr>
              <a:t>UberX</a:t>
            </a:r>
            <a:r>
              <a:rPr lang="en-US" sz="1200" kern="1200" dirty="0" smtClean="0">
                <a:solidFill>
                  <a:schemeClr val="tx1"/>
                </a:solidFill>
                <a:effectLst/>
                <a:latin typeface="+mn-lt"/>
                <a:ea typeface="+mn-ea"/>
                <a:cs typeface="+mn-cs"/>
              </a:rPr>
              <a:t> driver. For those of you who don’t know </a:t>
            </a:r>
            <a:r>
              <a:rPr lang="en-US" sz="1200" kern="1200" dirty="0" err="1" smtClean="0">
                <a:solidFill>
                  <a:schemeClr val="tx1"/>
                </a:solidFill>
                <a:effectLst/>
                <a:latin typeface="+mn-lt"/>
                <a:ea typeface="+mn-ea"/>
                <a:cs typeface="+mn-cs"/>
              </a:rPr>
              <a:t>UberX</a:t>
            </a:r>
            <a:r>
              <a:rPr lang="en-US" sz="1200" kern="1200" dirty="0" smtClean="0">
                <a:solidFill>
                  <a:schemeClr val="tx1"/>
                </a:solidFill>
                <a:effectLst/>
                <a:latin typeface="+mn-lt"/>
                <a:ea typeface="+mn-ea"/>
                <a:cs typeface="+mn-cs"/>
              </a:rPr>
              <a:t> is the ride sharing service that uses a GPS enabled smart phone to efficiently match people looking for rides with drivers who use their own car to offer rides  – add in automatic payments and charge 40% less for the privilege and this taxi industry nightmare has quickly reached an astronomical valuation of $40B.</a:t>
            </a:r>
          </a:p>
          <a:p>
            <a:endParaRPr lang="en-US" dirty="0"/>
          </a:p>
        </p:txBody>
      </p:sp>
      <p:sp>
        <p:nvSpPr>
          <p:cNvPr id="4" name="Slide Number Placeholder 3"/>
          <p:cNvSpPr>
            <a:spLocks noGrp="1"/>
          </p:cNvSpPr>
          <p:nvPr>
            <p:ph type="sldNum" sz="quarter" idx="10"/>
          </p:nvPr>
        </p:nvSpPr>
        <p:spPr/>
        <p:txBody>
          <a:bodyPr/>
          <a:lstStyle/>
          <a:p>
            <a:fld id="{78870356-FADE-7A43-A171-EC856B0D52C2}" type="slidenum">
              <a:rPr lang="en-US" smtClean="0"/>
              <a:t>9</a:t>
            </a:fld>
            <a:endParaRPr lang="en-US"/>
          </a:p>
        </p:txBody>
      </p:sp>
    </p:spTree>
    <p:extLst>
      <p:ext uri="{BB962C8B-B14F-4D97-AF65-F5344CB8AC3E}">
        <p14:creationId xmlns:p14="http://schemas.microsoft.com/office/powerpoint/2010/main" val="4026463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 Slide">
    <p:spTree>
      <p:nvGrpSpPr>
        <p:cNvPr id="1" name=""/>
        <p:cNvGrpSpPr/>
        <p:nvPr/>
      </p:nvGrpSpPr>
      <p:grpSpPr>
        <a:xfrm>
          <a:off x="0" y="0"/>
          <a:ext cx="0" cy="0"/>
          <a:chOff x="0" y="0"/>
          <a:chExt cx="0" cy="0"/>
        </a:xfrm>
      </p:grpSpPr>
      <p:sp>
        <p:nvSpPr>
          <p:cNvPr id="13" name="Title 1"/>
          <p:cNvSpPr>
            <a:spLocks noGrp="1"/>
          </p:cNvSpPr>
          <p:nvPr>
            <p:ph type="title"/>
          </p:nvPr>
        </p:nvSpPr>
        <p:spPr>
          <a:xfrm>
            <a:off x="853262" y="2995665"/>
            <a:ext cx="7405992" cy="613007"/>
          </a:xfrm>
        </p:spPr>
        <p:txBody>
          <a:bodyPr anchor="t"/>
          <a:lstStyle>
            <a:lvl1pPr algn="ctr">
              <a:defRPr sz="3200"/>
            </a:lvl1pPr>
          </a:lstStyle>
          <a:p>
            <a:r>
              <a:rPr lang="en-US" dirty="0" smtClean="0"/>
              <a:t>Click to edit Master title style</a:t>
            </a:r>
            <a:endParaRPr lang="en-US" dirty="0"/>
          </a:p>
        </p:txBody>
      </p:sp>
      <p:sp>
        <p:nvSpPr>
          <p:cNvPr id="22" name="Text Placeholder 14"/>
          <p:cNvSpPr>
            <a:spLocks noGrp="1"/>
          </p:cNvSpPr>
          <p:nvPr>
            <p:ph type="body" sz="quarter" idx="10"/>
          </p:nvPr>
        </p:nvSpPr>
        <p:spPr>
          <a:xfrm>
            <a:off x="1993426" y="3754988"/>
            <a:ext cx="5125664" cy="1058033"/>
          </a:xfrm>
        </p:spPr>
        <p:txBody>
          <a:bodyPr/>
          <a:lstStyle>
            <a:lvl1pPr marL="0" indent="0" algn="ctr">
              <a:spcBef>
                <a:spcPts val="0"/>
              </a:spcBef>
              <a:buNone/>
              <a:defRPr sz="1800">
                <a:solidFill>
                  <a:srgbClr val="646464"/>
                </a:solidFill>
              </a:defRPr>
            </a:lvl1pPr>
            <a:lvl2pPr marL="308454" indent="0">
              <a:buNone/>
              <a:defRPr/>
            </a:lvl2pPr>
            <a:lvl3pPr marL="616907" indent="0">
              <a:buNone/>
              <a:defRPr/>
            </a:lvl3pPr>
            <a:lvl4pPr marL="925361" indent="0">
              <a:buNone/>
              <a:defRPr/>
            </a:lvl4pPr>
            <a:lvl5pPr marL="1233815" indent="0">
              <a:buNone/>
              <a:defRPr/>
            </a:lvl5pPr>
          </a:lstStyle>
          <a:p>
            <a:pPr lvl="0"/>
            <a:r>
              <a:rPr lang="en-US" dirty="0" smtClean="0"/>
              <a:t>Click to edit Master text styles</a:t>
            </a:r>
          </a:p>
        </p:txBody>
      </p:sp>
    </p:spTree>
    <p:extLst>
      <p:ext uri="{BB962C8B-B14F-4D97-AF65-F5344CB8AC3E}">
        <p14:creationId xmlns:p14="http://schemas.microsoft.com/office/powerpoint/2010/main" val="55719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CA0243DD-AFEE-4B86-BA89-7EDDC9D83C67}" type="datetimeFigureOut">
              <a:rPr lang="en-US" smtClean="0"/>
              <a:t>4/7/2017</a:t>
            </a:fld>
            <a:endParaRPr lang="en-US" dirty="0"/>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09BE9F73-4EC4-4D22-A438-1410E1315997}" type="slidenum">
              <a:rPr lang="en-US" smtClean="0"/>
              <a:t>‹#›</a:t>
            </a:fld>
            <a:endParaRPr lang="en-US" dirty="0"/>
          </a:p>
        </p:txBody>
      </p:sp>
    </p:spTree>
    <p:extLst>
      <p:ext uri="{BB962C8B-B14F-4D97-AF65-F5344CB8AC3E}">
        <p14:creationId xmlns:p14="http://schemas.microsoft.com/office/powerpoint/2010/main" val="361339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1_Title wBullets_tbl_grap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28600"/>
            <a:ext cx="8229600" cy="422671"/>
          </a:xfrm>
        </p:spPr>
        <p:txBody>
          <a:bodyPr/>
          <a:lstStyle>
            <a:lvl1pPr>
              <a:defRPr/>
            </a:lvl1pPr>
          </a:lstStyle>
          <a:p>
            <a:r>
              <a:rPr lang="en-US" dirty="0" smtClean="0"/>
              <a:t>Click to add Title</a:t>
            </a:r>
            <a:endParaRPr lang="en-US" dirty="0"/>
          </a:p>
        </p:txBody>
      </p:sp>
      <p:sp>
        <p:nvSpPr>
          <p:cNvPr id="7" name="Text Placeholder 2"/>
          <p:cNvSpPr>
            <a:spLocks noGrp="1"/>
          </p:cNvSpPr>
          <p:nvPr>
            <p:ph idx="1" hasCustomPrompt="1"/>
          </p:nvPr>
        </p:nvSpPr>
        <p:spPr>
          <a:xfrm>
            <a:off x="457200" y="834628"/>
            <a:ext cx="8229600" cy="3794523"/>
          </a:xfrm>
          <a:prstGeom prst="rect">
            <a:avLst/>
          </a:prstGeom>
        </p:spPr>
        <p:txBody>
          <a:bodyPr vert="horz" lIns="91440" tIns="45720" rIns="91440" bIns="45720" rtlCol="0">
            <a:normAutofit/>
          </a:bodyPr>
          <a:lstStyle>
            <a:lvl1pPr marL="175023" indent="-175023" algn="l" defTabSz="685800" rtl="0" eaLnBrk="1" latinLnBrk="0" hangingPunct="1">
              <a:spcBef>
                <a:spcPct val="20000"/>
              </a:spcBef>
              <a:buClr>
                <a:srgbClr val="0039A6"/>
              </a:buClr>
              <a:buFont typeface="Arial" pitchFamily="34" charset="0"/>
              <a:buChar char="•"/>
              <a:defRPr lang="en-US" sz="2100" b="0" kern="1200" spc="0" dirty="0" smtClean="0">
                <a:solidFill>
                  <a:schemeClr val="tx1"/>
                </a:solidFill>
                <a:latin typeface="+mn-lt"/>
                <a:ea typeface="+mn-ea"/>
                <a:cs typeface="+mn-cs"/>
              </a:defRPr>
            </a:lvl1pPr>
            <a:lvl2pPr marL="513160" indent="-166688" algn="l" defTabSz="685800" rtl="0" eaLnBrk="1" latinLnBrk="0" hangingPunct="1">
              <a:spcBef>
                <a:spcPct val="20000"/>
              </a:spcBef>
              <a:buClr>
                <a:srgbClr val="0039A6"/>
              </a:buClr>
              <a:buFont typeface="Wingdings" pitchFamily="2" charset="2"/>
              <a:buChar char="§"/>
              <a:defRPr lang="en-US" sz="2100" kern="1200" spc="0" dirty="0" smtClean="0">
                <a:solidFill>
                  <a:schemeClr val="tx1"/>
                </a:solidFill>
                <a:latin typeface="+mn-lt"/>
                <a:ea typeface="+mn-ea"/>
                <a:cs typeface="+mn-cs"/>
              </a:defRPr>
            </a:lvl2pPr>
            <a:lvl3pPr algn="l" defTabSz="685800" rtl="0" eaLnBrk="1" latinLnBrk="0" hangingPunct="1">
              <a:spcBef>
                <a:spcPct val="20000"/>
              </a:spcBef>
              <a:buClr>
                <a:srgbClr val="0039A6"/>
              </a:buClr>
              <a:buFont typeface="Arial" pitchFamily="34" charset="0"/>
              <a:buChar char="•"/>
              <a:defRPr lang="en-US" sz="1800" kern="1200" spc="0" dirty="0" smtClean="0">
                <a:solidFill>
                  <a:schemeClr val="tx1"/>
                </a:solidFill>
                <a:latin typeface="+mn-lt"/>
                <a:ea typeface="+mn-ea"/>
                <a:cs typeface="+mn-cs"/>
              </a:defRPr>
            </a:lvl3pPr>
            <a:lvl4pPr algn="l" defTabSz="685800" rtl="0" eaLnBrk="1" latinLnBrk="0" hangingPunct="1">
              <a:spcBef>
                <a:spcPct val="20000"/>
              </a:spcBef>
              <a:buClr>
                <a:srgbClr val="0039A6"/>
              </a:buClr>
              <a:buFont typeface="Arial" pitchFamily="34" charset="0"/>
              <a:buChar char="•"/>
              <a:defRPr lang="en-US" sz="1500" kern="1200" spc="0" dirty="0" smtClean="0">
                <a:solidFill>
                  <a:schemeClr val="tx1"/>
                </a:solidFill>
                <a:latin typeface="+mn-lt"/>
                <a:ea typeface="+mn-ea"/>
                <a:cs typeface="+mn-cs"/>
              </a:defRPr>
            </a:lvl4pPr>
            <a:lvl5pPr algn="l" defTabSz="685800" rtl="0" eaLnBrk="1" latinLnBrk="0" hangingPunct="1">
              <a:spcBef>
                <a:spcPct val="20000"/>
              </a:spcBef>
              <a:buClr>
                <a:srgbClr val="0039A6"/>
              </a:buClr>
              <a:buFont typeface="Arial" pitchFamily="34" charset="0"/>
              <a:buChar char="•"/>
              <a:defRPr lang="en-US" sz="1500" kern="1200" spc="0" dirty="0">
                <a:solidFill>
                  <a:schemeClr val="tx1"/>
                </a:solidFill>
                <a:latin typeface="+mn-lt"/>
                <a:ea typeface="+mn-ea"/>
                <a:cs typeface="+mn-cs"/>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29971" y="4440629"/>
            <a:ext cx="645323" cy="486010"/>
          </a:xfrm>
          <a:prstGeom prst="rect">
            <a:avLst/>
          </a:prstGeom>
        </p:spPr>
      </p:pic>
    </p:spTree>
    <p:extLst>
      <p:ext uri="{BB962C8B-B14F-4D97-AF65-F5344CB8AC3E}">
        <p14:creationId xmlns:p14="http://schemas.microsoft.com/office/powerpoint/2010/main" val="115123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8D00BB-CBEB-2743-9D9C-BF189760053D}" type="datetimeFigureOut">
              <a:rPr lang="en-US" smtClean="0">
                <a:solidFill>
                  <a:srgbClr val="000000">
                    <a:tint val="75000"/>
                  </a:srgbClr>
                </a:solidFill>
              </a:rPr>
              <a:pPr/>
              <a:t>4/7/2017</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AE8432A3-0997-604D-BB49-EBF02EB42F3B}"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530154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8D00BB-CBEB-2743-9D9C-BF189760053D}" type="datetimeFigureOut">
              <a:rPr lang="en-US" smtClean="0">
                <a:solidFill>
                  <a:srgbClr val="000000">
                    <a:tint val="75000"/>
                  </a:srgbClr>
                </a:solidFill>
              </a:rPr>
              <a:pPr/>
              <a:t>4/7/2017</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AE8432A3-0997-604D-BB49-EBF02EB42F3B}"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898595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8D00BB-CBEB-2743-9D9C-BF189760053D}" type="datetimeFigureOut">
              <a:rPr lang="en-US" smtClean="0">
                <a:solidFill>
                  <a:srgbClr val="000000">
                    <a:tint val="75000"/>
                  </a:srgbClr>
                </a:solidFill>
              </a:rPr>
              <a:pPr/>
              <a:t>4/7/2017</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AE8432A3-0997-604D-BB49-EBF02EB42F3B}"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787807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8D00BB-CBEB-2743-9D9C-BF189760053D}" type="datetimeFigureOut">
              <a:rPr lang="en-US" smtClean="0">
                <a:solidFill>
                  <a:srgbClr val="000000">
                    <a:tint val="75000"/>
                  </a:srgbClr>
                </a:solidFill>
              </a:rPr>
              <a:pPr/>
              <a:t>4/7/2017</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AE8432A3-0997-604D-BB49-EBF02EB42F3B}"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4562040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8D00BB-CBEB-2743-9D9C-BF189760053D}" type="datetimeFigureOut">
              <a:rPr lang="en-US" smtClean="0">
                <a:solidFill>
                  <a:srgbClr val="000000">
                    <a:tint val="75000"/>
                  </a:srgbClr>
                </a:solidFill>
              </a:rPr>
              <a:pPr/>
              <a:t>4/7/2017</a:t>
            </a:fld>
            <a:endParaRPr lang="en-US">
              <a:solidFill>
                <a:srgbClr val="000000">
                  <a:tint val="75000"/>
                </a:srgbClr>
              </a:solidFill>
            </a:endParaRPr>
          </a:p>
        </p:txBody>
      </p:sp>
      <p:sp>
        <p:nvSpPr>
          <p:cNvPr id="8" name="Footer Placeholder 7"/>
          <p:cNvSpPr>
            <a:spLocks noGrp="1"/>
          </p:cNvSpPr>
          <p:nvPr>
            <p:ph type="ftr" sz="quarter" idx="11"/>
          </p:nvPr>
        </p:nvSpPr>
        <p:spPr/>
        <p:txBody>
          <a:bodyPr/>
          <a:lstStyle/>
          <a:p>
            <a:endParaRPr lang="en-US">
              <a:solidFill>
                <a:srgbClr val="000000">
                  <a:tint val="75000"/>
                </a:srgbClr>
              </a:solidFill>
            </a:endParaRPr>
          </a:p>
        </p:txBody>
      </p:sp>
      <p:sp>
        <p:nvSpPr>
          <p:cNvPr id="9" name="Slide Number Placeholder 8"/>
          <p:cNvSpPr>
            <a:spLocks noGrp="1"/>
          </p:cNvSpPr>
          <p:nvPr>
            <p:ph type="sldNum" sz="quarter" idx="12"/>
          </p:nvPr>
        </p:nvSpPr>
        <p:spPr/>
        <p:txBody>
          <a:bodyPr/>
          <a:lstStyle/>
          <a:p>
            <a:fld id="{AE8432A3-0997-604D-BB49-EBF02EB42F3B}"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006438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8D00BB-CBEB-2743-9D9C-BF189760053D}" type="datetimeFigureOut">
              <a:rPr lang="en-US" smtClean="0">
                <a:solidFill>
                  <a:srgbClr val="000000">
                    <a:tint val="75000"/>
                  </a:srgbClr>
                </a:solidFill>
              </a:rPr>
              <a:pPr/>
              <a:t>4/7/2017</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AE8432A3-0997-604D-BB49-EBF02EB42F3B}"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223512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8D00BB-CBEB-2743-9D9C-BF189760053D}" type="datetimeFigureOut">
              <a:rPr lang="en-US" smtClean="0">
                <a:solidFill>
                  <a:srgbClr val="000000">
                    <a:tint val="75000"/>
                  </a:srgbClr>
                </a:solidFill>
              </a:rPr>
              <a:pPr/>
              <a:t>4/7/2017</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AE8432A3-0997-604D-BB49-EBF02EB42F3B}"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873931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8D00BB-CBEB-2743-9D9C-BF189760053D}" type="datetimeFigureOut">
              <a:rPr lang="en-US" smtClean="0">
                <a:solidFill>
                  <a:srgbClr val="000000">
                    <a:tint val="75000"/>
                  </a:srgbClr>
                </a:solidFill>
              </a:rPr>
              <a:pPr/>
              <a:t>4/7/2017</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AE8432A3-0997-604D-BB49-EBF02EB42F3B}"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80573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Divider">
    <p:spTree>
      <p:nvGrpSpPr>
        <p:cNvPr id="1" name=""/>
        <p:cNvGrpSpPr/>
        <p:nvPr/>
      </p:nvGrpSpPr>
      <p:grpSpPr>
        <a:xfrm>
          <a:off x="0" y="0"/>
          <a:ext cx="0" cy="0"/>
          <a:chOff x="0" y="0"/>
          <a:chExt cx="0" cy="0"/>
        </a:xfrm>
      </p:grpSpPr>
      <p:sp>
        <p:nvSpPr>
          <p:cNvPr id="17" name="Rectangle 2"/>
          <p:cNvSpPr>
            <a:spLocks noGrp="1" noChangeArrowheads="1"/>
          </p:cNvSpPr>
          <p:nvPr>
            <p:ph type="title"/>
          </p:nvPr>
        </p:nvSpPr>
        <p:spPr bwMode="auto">
          <a:xfrm>
            <a:off x="971274" y="1379054"/>
            <a:ext cx="7810194" cy="3876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sz="3200"/>
            </a:lvl1pPr>
          </a:lstStyle>
          <a:p>
            <a:pPr lvl="0"/>
            <a:r>
              <a:rPr lang="en-US" dirty="0" smtClean="0"/>
              <a:t>Click to edit Master title style</a:t>
            </a:r>
          </a:p>
        </p:txBody>
      </p:sp>
      <p:sp>
        <p:nvSpPr>
          <p:cNvPr id="25" name="Rectangle 3"/>
          <p:cNvSpPr>
            <a:spLocks noGrp="1" noChangeArrowheads="1"/>
          </p:cNvSpPr>
          <p:nvPr>
            <p:ph idx="1"/>
          </p:nvPr>
        </p:nvSpPr>
        <p:spPr bwMode="auto">
          <a:xfrm>
            <a:off x="964176" y="2064854"/>
            <a:ext cx="7824225" cy="27220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defRPr sz="2800"/>
            </a:lvl1pPr>
            <a:lvl2pPr>
              <a:defRPr sz="2800"/>
            </a:lvl2pPr>
            <a:lvl3pPr>
              <a:defRPr sz="2800"/>
            </a:lvl3pPr>
            <a:lvl4pPr>
              <a:defRPr sz="2800"/>
            </a:lvl4pPr>
            <a:lvl5pPr>
              <a:defRPr sz="2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TextBox 8"/>
          <p:cNvSpPr txBox="1"/>
          <p:nvPr userDrawn="1"/>
        </p:nvSpPr>
        <p:spPr>
          <a:xfrm>
            <a:off x="8279459" y="4850607"/>
            <a:ext cx="505766" cy="197728"/>
          </a:xfrm>
          <a:prstGeom prst="rect">
            <a:avLst/>
          </a:prstGeom>
          <a:noFill/>
        </p:spPr>
        <p:txBody>
          <a:bodyPr wrap="none" lIns="0" tIns="0" rIns="0" bIns="0" rtlCol="0" anchor="b">
            <a:noAutofit/>
          </a:bodyPr>
          <a:lstStyle/>
          <a:p>
            <a:pPr algn="r"/>
            <a:fld id="{A2B1FF50-4861-4B5E-9542-DC2AA2A7D8C8}" type="slidenum">
              <a:rPr lang="en-US" sz="900" smtClean="0">
                <a:solidFill>
                  <a:schemeClr val="tx1">
                    <a:lumMod val="75000"/>
                    <a:lumOff val="25000"/>
                  </a:schemeClr>
                </a:solidFill>
                <a:latin typeface="+mn-lt"/>
              </a:rPr>
              <a:pPr algn="r"/>
              <a:t>‹#›</a:t>
            </a:fld>
            <a:endParaRPr lang="en-US" sz="900" dirty="0">
              <a:solidFill>
                <a:schemeClr val="tx1">
                  <a:lumMod val="75000"/>
                  <a:lumOff val="25000"/>
                </a:schemeClr>
              </a:solidFill>
              <a:latin typeface="+mn-lt"/>
            </a:endParaRPr>
          </a:p>
        </p:txBody>
      </p:sp>
    </p:spTree>
    <p:extLst>
      <p:ext uri="{BB962C8B-B14F-4D97-AF65-F5344CB8AC3E}">
        <p14:creationId xmlns:p14="http://schemas.microsoft.com/office/powerpoint/2010/main" val="255323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8D00BB-CBEB-2743-9D9C-BF189760053D}" type="datetimeFigureOut">
              <a:rPr lang="en-US" smtClean="0">
                <a:solidFill>
                  <a:srgbClr val="000000">
                    <a:tint val="75000"/>
                  </a:srgbClr>
                </a:solidFill>
              </a:rPr>
              <a:pPr/>
              <a:t>4/7/2017</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AE8432A3-0997-604D-BB49-EBF02EB42F3B}"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1649191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8D00BB-CBEB-2743-9D9C-BF189760053D}" type="datetimeFigureOut">
              <a:rPr lang="en-US" smtClean="0">
                <a:solidFill>
                  <a:srgbClr val="000000">
                    <a:tint val="75000"/>
                  </a:srgbClr>
                </a:solidFill>
              </a:rPr>
              <a:pPr/>
              <a:t>4/7/2017</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AE8432A3-0997-604D-BB49-EBF02EB42F3B}"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821930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8D00BB-CBEB-2743-9D9C-BF189760053D}" type="datetimeFigureOut">
              <a:rPr lang="en-US" smtClean="0">
                <a:solidFill>
                  <a:srgbClr val="000000">
                    <a:tint val="75000"/>
                  </a:srgbClr>
                </a:solidFill>
              </a:rPr>
              <a:pPr/>
              <a:t>4/7/2017</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AE8432A3-0997-604D-BB49-EBF02EB42F3B}"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4732722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Empty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189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0" name="Title 9"/>
          <p:cNvSpPr>
            <a:spLocks noGrp="1"/>
          </p:cNvSpPr>
          <p:nvPr>
            <p:ph type="title"/>
          </p:nvPr>
        </p:nvSpPr>
        <p:spPr>
          <a:xfrm>
            <a:off x="359558" y="114300"/>
            <a:ext cx="6579544" cy="537253"/>
          </a:xfrm>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352218" y="890588"/>
            <a:ext cx="8431421" cy="3895725"/>
          </a:xfrm>
        </p:spPr>
        <p:txBody>
          <a:bodyPr/>
          <a:lstStyle>
            <a:lvl2pPr>
              <a:defRPr sz="2400"/>
            </a:lvl2pPr>
            <a:lvl3pPr>
              <a:defRPr sz="2400"/>
            </a:lvl3pPr>
            <a:lvl4pPr>
              <a:defRPr sz="2400"/>
            </a:lvl4pPr>
            <a:lvl5pPr>
              <a:defRPr sz="2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5480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4491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2 Line title">
    <p:spTree>
      <p:nvGrpSpPr>
        <p:cNvPr id="1" name=""/>
        <p:cNvGrpSpPr/>
        <p:nvPr/>
      </p:nvGrpSpPr>
      <p:grpSpPr>
        <a:xfrm>
          <a:off x="0" y="0"/>
          <a:ext cx="0" cy="0"/>
          <a:chOff x="0" y="0"/>
          <a:chExt cx="0" cy="0"/>
        </a:xfrm>
      </p:grpSpPr>
      <p:sp>
        <p:nvSpPr>
          <p:cNvPr id="2" name="Title 1"/>
          <p:cNvSpPr>
            <a:spLocks noGrp="1"/>
          </p:cNvSpPr>
          <p:nvPr>
            <p:ph type="title"/>
          </p:nvPr>
        </p:nvSpPr>
        <p:spPr>
          <a:xfrm>
            <a:off x="359558" y="87405"/>
            <a:ext cx="6579544" cy="564148"/>
          </a:xfrm>
        </p:spPr>
        <p:txBody>
          <a:bodyPr/>
          <a:lstStyle>
            <a:lvl1pPr>
              <a:lnSpc>
                <a:spcPct val="80000"/>
              </a:lnSpc>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1857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Takeaway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0"/>
          </p:nvPr>
        </p:nvSpPr>
        <p:spPr>
          <a:xfrm>
            <a:off x="352218" y="890588"/>
            <a:ext cx="8431421" cy="3135861"/>
          </a:xfrm>
        </p:spPr>
        <p:txBody>
          <a:bodyPr/>
          <a:lstStyle>
            <a:lvl2pPr>
              <a:defRPr sz="2400"/>
            </a:lvl2pPr>
            <a:lvl3pPr>
              <a:defRPr sz="2400"/>
            </a:lvl3pPr>
            <a:lvl4pPr>
              <a:defRPr sz="2400"/>
            </a:lvl4pPr>
            <a:lvl5pPr>
              <a:defRPr sz="2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4" name="Straight Connector 3"/>
          <p:cNvCxnSpPr/>
          <p:nvPr userDrawn="1"/>
        </p:nvCxnSpPr>
        <p:spPr>
          <a:xfrm>
            <a:off x="349252" y="4217246"/>
            <a:ext cx="8425845" cy="0"/>
          </a:xfrm>
          <a:prstGeom prst="line">
            <a:avLst/>
          </a:prstGeom>
          <a:ln w="19050">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6" name="Text Placeholder 6"/>
          <p:cNvSpPr>
            <a:spLocks noGrp="1"/>
          </p:cNvSpPr>
          <p:nvPr>
            <p:ph type="body" sz="quarter" idx="11"/>
          </p:nvPr>
        </p:nvSpPr>
        <p:spPr>
          <a:xfrm>
            <a:off x="335894" y="4267876"/>
            <a:ext cx="8655056" cy="455676"/>
          </a:xfrm>
        </p:spPr>
        <p:txBody>
          <a:bodyPr/>
          <a:lstStyle>
            <a:lvl1pPr marL="0" indent="0">
              <a:buNone/>
              <a:defRPr sz="1700" b="1"/>
            </a:lvl1pPr>
          </a:lstStyle>
          <a:p>
            <a:pPr lvl="0"/>
            <a:r>
              <a:rPr lang="en-US" dirty="0" smtClean="0"/>
              <a:t>Click to edit Master text styles</a:t>
            </a:r>
          </a:p>
        </p:txBody>
      </p:sp>
      <p:sp>
        <p:nvSpPr>
          <p:cNvPr id="7" name="Text Placeholder 10"/>
          <p:cNvSpPr>
            <a:spLocks noGrp="1"/>
          </p:cNvSpPr>
          <p:nvPr>
            <p:ph type="body" sz="quarter" idx="12"/>
          </p:nvPr>
        </p:nvSpPr>
        <p:spPr>
          <a:xfrm>
            <a:off x="355055" y="4016665"/>
            <a:ext cx="4177991" cy="177208"/>
          </a:xfrm>
        </p:spPr>
        <p:txBody>
          <a:bodyPr lIns="0" rIns="43247" anchor="b" anchorCtr="0"/>
          <a:lstStyle>
            <a:lvl1pPr marL="0" indent="0">
              <a:spcBef>
                <a:spcPts val="189"/>
              </a:spcBef>
              <a:buNone/>
              <a:defRPr sz="900">
                <a:solidFill>
                  <a:schemeClr val="tx2"/>
                </a:solidFill>
              </a:defRPr>
            </a:lvl1pPr>
            <a:lvl2pPr marL="293582" indent="0">
              <a:buNone/>
              <a:defRPr/>
            </a:lvl2pPr>
            <a:lvl3pPr marL="630011" indent="0">
              <a:buNone/>
              <a:defRPr/>
            </a:lvl3pPr>
            <a:lvl4pPr marL="861704" indent="0">
              <a:buNone/>
              <a:defRPr/>
            </a:lvl4pPr>
            <a:lvl5pPr marL="1828148" indent="0">
              <a:buNone/>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419172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48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27481" y="891541"/>
            <a:ext cx="3812340" cy="3894518"/>
          </a:xfr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91440" bIns="0" numCol="1" anchor="t" anchorCtr="0" compatLnSpc="1">
            <a:prstTxWarp prst="textNoShape">
              <a:avLst/>
            </a:prstTxWarp>
          </a:bodyPr>
          <a:lstStyle>
            <a:lvl1pPr>
              <a:defRPr lang="en-US" sz="2400" dirty="0" smtClean="0"/>
            </a:lvl1pPr>
            <a:lvl2pPr>
              <a:defRPr lang="en-US" sz="2400" dirty="0" smtClean="0"/>
            </a:lvl2pPr>
            <a:lvl3pPr>
              <a:defRPr lang="en-US" sz="2400" dirty="0" smtClean="0"/>
            </a:lvl3pPr>
            <a:lvl4pPr>
              <a:defRPr lang="en-US" sz="2400" dirty="0" smtClean="0"/>
            </a:lvl4pPr>
            <a:lvl5pPr>
              <a:defRPr lang="en-US" sz="2400" dirty="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71302" y="891541"/>
            <a:ext cx="3812343" cy="3894518"/>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8942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lumns and Header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7481" y="891540"/>
            <a:ext cx="3812340" cy="546053"/>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481" y="1437593"/>
            <a:ext cx="3812340" cy="3240450"/>
          </a:xfrm>
        </p:spPr>
        <p:txBody>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971302" y="891540"/>
            <a:ext cx="3812343" cy="546053"/>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71302" y="1437593"/>
            <a:ext cx="3812343" cy="3240450"/>
          </a:xfrm>
        </p:spPr>
        <p:txBody>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8831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20" Type="http://schemas.openxmlformats.org/officeDocument/2006/relationships/oleObject" Target="../embeddings/oleObject2.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4"/>
            </p:custDataLst>
            <p:extLst>
              <p:ext uri="{D42A27DB-BD31-4B8C-83A1-F6EECF244321}">
                <p14:modId xmlns:p14="http://schemas.microsoft.com/office/powerpoint/2010/main" val="3496775324"/>
              </p:ext>
            </p:extLst>
          </p:nvPr>
        </p:nvGraphicFramePr>
        <p:xfrm>
          <a:off x="1590" y="1192"/>
          <a:ext cx="1587" cy="1190"/>
        </p:xfrm>
        <a:graphic>
          <a:graphicData uri="http://schemas.openxmlformats.org/presentationml/2006/ole">
            <mc:AlternateContent xmlns:mc="http://schemas.openxmlformats.org/markup-compatibility/2006">
              <mc:Choice xmlns:v="urn:schemas-microsoft-com:vml" Requires="v">
                <p:oleObj spid="_x0000_s2042" name="think-cell Slide" r:id="rId18" imgW="6350000" imgH="6350000" progId="">
                  <p:embed/>
                </p:oleObj>
              </mc:Choice>
              <mc:Fallback>
                <p:oleObj name="think-cell Slide" r:id="rId18" imgW="6350000" imgH="6350000" progId="">
                  <p:embed/>
                  <p:pic>
                    <p:nvPicPr>
                      <p:cNvPr id="0" name="Picture 22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90" y="1192"/>
                        <a:ext cx="1587" cy="119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 name="Rectangle 4" hidden="1"/>
          <p:cNvSpPr/>
          <p:nvPr>
            <p:custDataLst>
              <p:tags r:id="rId15"/>
            </p:custDataLst>
          </p:nvPr>
        </p:nvSpPr>
        <p:spPr bwMode="auto">
          <a:xfrm>
            <a:off x="0" y="0"/>
            <a:ext cx="158750" cy="119063"/>
          </a:xfrm>
          <a:prstGeom prst="rect">
            <a:avLst/>
          </a:pr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alibri"/>
              <a:ea typeface="+mn-ea"/>
              <a:cs typeface="+mn-cs"/>
              <a:sym typeface="Calibri"/>
            </a:endParaRPr>
          </a:p>
        </p:txBody>
      </p:sp>
      <p:sp>
        <p:nvSpPr>
          <p:cNvPr id="1026" name="Rectangle 2"/>
          <p:cNvSpPr>
            <a:spLocks noGrp="1" noChangeArrowheads="1"/>
          </p:cNvSpPr>
          <p:nvPr>
            <p:ph type="title"/>
          </p:nvPr>
        </p:nvSpPr>
        <p:spPr bwMode="auto">
          <a:xfrm>
            <a:off x="264161" y="232543"/>
            <a:ext cx="7737305" cy="4428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eaLnBrk="1" hangingPunct="1"/>
            <a:r>
              <a:rPr lang="en-US" noProof="0" dirty="0" smtClean="0"/>
              <a:t>Click to edit Master title style</a:t>
            </a:r>
          </a:p>
        </p:txBody>
      </p:sp>
      <p:sp>
        <p:nvSpPr>
          <p:cNvPr id="1027" name="Rectangle 3"/>
          <p:cNvSpPr>
            <a:spLocks noGrp="1" noChangeArrowheads="1"/>
          </p:cNvSpPr>
          <p:nvPr>
            <p:ph type="body" idx="1"/>
          </p:nvPr>
        </p:nvSpPr>
        <p:spPr bwMode="auto">
          <a:xfrm>
            <a:off x="256821" y="870542"/>
            <a:ext cx="7956159" cy="3863774"/>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graphicFrame>
        <p:nvGraphicFramePr>
          <p:cNvPr id="11" name="Object 10" hidden="1"/>
          <p:cNvGraphicFramePr>
            <a:graphicFrameLocks noChangeAspect="1"/>
          </p:cNvGraphicFramePr>
          <p:nvPr userDrawn="1">
            <p:custDataLst>
              <p:tags r:id="rId16"/>
            </p:custDataLst>
            <p:extLst>
              <p:ext uri="{D42A27DB-BD31-4B8C-83A1-F6EECF244321}">
                <p14:modId xmlns:p14="http://schemas.microsoft.com/office/powerpoint/2010/main" val="4271370087"/>
              </p:ext>
            </p:extLst>
          </p:nvPr>
        </p:nvGraphicFramePr>
        <p:xfrm>
          <a:off x="1590" y="1192"/>
          <a:ext cx="1587" cy="1190"/>
        </p:xfrm>
        <a:graphic>
          <a:graphicData uri="http://schemas.openxmlformats.org/presentationml/2006/ole">
            <mc:AlternateContent xmlns:mc="http://schemas.openxmlformats.org/markup-compatibility/2006">
              <mc:Choice xmlns:v="urn:schemas-microsoft-com:vml" Requires="v">
                <p:oleObj spid="_x0000_s2043" name="think-cell Slide" r:id="rId20" imgW="6350000" imgH="6350000" progId="">
                  <p:embed/>
                </p:oleObj>
              </mc:Choice>
              <mc:Fallback>
                <p:oleObj name="think-cell Slide" r:id="rId20" imgW="6350000" imgH="6350000" progId="">
                  <p:embed/>
                  <p:pic>
                    <p:nvPicPr>
                      <p:cNvPr id="0" name="Picture 22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90" y="1192"/>
                        <a:ext cx="1587" cy="119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Rectangle 13" hidden="1"/>
          <p:cNvSpPr/>
          <p:nvPr userDrawn="1">
            <p:custDataLst>
              <p:tags r:id="rId17"/>
            </p:custDataLst>
          </p:nvPr>
        </p:nvSpPr>
        <p:spPr bwMode="auto">
          <a:xfrm>
            <a:off x="0" y="0"/>
            <a:ext cx="158750" cy="119063"/>
          </a:xfrm>
          <a:prstGeom prst="rect">
            <a:avLst/>
          </a:pr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alibri"/>
              <a:ea typeface="+mn-ea"/>
              <a:cs typeface="+mn-cs"/>
              <a:sym typeface="Calibri"/>
            </a:endParaRPr>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69" r:id="rId3"/>
    <p:sldLayoutId id="2147483670" r:id="rId4"/>
    <p:sldLayoutId id="2147483683" r:id="rId5"/>
    <p:sldLayoutId id="2147483694" r:id="rId6"/>
    <p:sldLayoutId id="2147483672" r:id="rId7"/>
    <p:sldLayoutId id="2147483673" r:id="rId8"/>
    <p:sldLayoutId id="2147483674" r:id="rId9"/>
    <p:sldLayoutId id="2147483698" r:id="rId10"/>
    <p:sldLayoutId id="214748369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rtl="0" eaLnBrk="1" fontAlgn="base" hangingPunct="1">
        <a:spcBef>
          <a:spcPct val="0"/>
        </a:spcBef>
        <a:spcAft>
          <a:spcPct val="0"/>
        </a:spcAft>
        <a:defRPr lang="en-US" sz="2800" b="0" i="0" cap="none" smtClean="0">
          <a:solidFill>
            <a:srgbClr val="636466"/>
          </a:solidFill>
          <a:latin typeface="+mj-lt"/>
          <a:ea typeface="+mj-ea"/>
          <a:cs typeface="+mj-cs"/>
        </a:defRPr>
      </a:lvl1pPr>
      <a:lvl2pPr algn="l" rtl="0" eaLnBrk="1" fontAlgn="base" hangingPunct="1">
        <a:spcBef>
          <a:spcPct val="0"/>
        </a:spcBef>
        <a:spcAft>
          <a:spcPct val="0"/>
        </a:spcAft>
        <a:defRPr sz="2200">
          <a:solidFill>
            <a:schemeClr val="bg1"/>
          </a:solidFill>
          <a:latin typeface="Arial" charset="0"/>
        </a:defRPr>
      </a:lvl2pPr>
      <a:lvl3pPr algn="l" rtl="0" eaLnBrk="1" fontAlgn="base" hangingPunct="1">
        <a:spcBef>
          <a:spcPct val="0"/>
        </a:spcBef>
        <a:spcAft>
          <a:spcPct val="0"/>
        </a:spcAft>
        <a:defRPr sz="2200">
          <a:solidFill>
            <a:schemeClr val="bg1"/>
          </a:solidFill>
          <a:latin typeface="Arial" charset="0"/>
        </a:defRPr>
      </a:lvl3pPr>
      <a:lvl4pPr algn="l" rtl="0" eaLnBrk="1" fontAlgn="base" hangingPunct="1">
        <a:spcBef>
          <a:spcPct val="0"/>
        </a:spcBef>
        <a:spcAft>
          <a:spcPct val="0"/>
        </a:spcAft>
        <a:defRPr sz="2200">
          <a:solidFill>
            <a:schemeClr val="bg1"/>
          </a:solidFill>
          <a:latin typeface="Arial" charset="0"/>
        </a:defRPr>
      </a:lvl4pPr>
      <a:lvl5pPr algn="l" rtl="0" eaLnBrk="1" fontAlgn="base" hangingPunct="1">
        <a:spcBef>
          <a:spcPct val="0"/>
        </a:spcBef>
        <a:spcAft>
          <a:spcPct val="0"/>
        </a:spcAft>
        <a:defRPr sz="2200">
          <a:solidFill>
            <a:schemeClr val="bg1"/>
          </a:solidFill>
          <a:latin typeface="Arial" charset="0"/>
        </a:defRPr>
      </a:lvl5pPr>
      <a:lvl6pPr marL="457200" algn="l" rtl="0" eaLnBrk="1" fontAlgn="base" hangingPunct="1">
        <a:spcBef>
          <a:spcPct val="0"/>
        </a:spcBef>
        <a:spcAft>
          <a:spcPct val="0"/>
        </a:spcAft>
        <a:defRPr sz="2200">
          <a:solidFill>
            <a:schemeClr val="bg1"/>
          </a:solidFill>
          <a:latin typeface="Arial" charset="0"/>
        </a:defRPr>
      </a:lvl6pPr>
      <a:lvl7pPr marL="914400" algn="l" rtl="0" eaLnBrk="1" fontAlgn="base" hangingPunct="1">
        <a:spcBef>
          <a:spcPct val="0"/>
        </a:spcBef>
        <a:spcAft>
          <a:spcPct val="0"/>
        </a:spcAft>
        <a:defRPr sz="2200">
          <a:solidFill>
            <a:schemeClr val="bg1"/>
          </a:solidFill>
          <a:latin typeface="Arial" charset="0"/>
        </a:defRPr>
      </a:lvl7pPr>
      <a:lvl8pPr marL="1371600" algn="l" rtl="0" eaLnBrk="1" fontAlgn="base" hangingPunct="1">
        <a:spcBef>
          <a:spcPct val="0"/>
        </a:spcBef>
        <a:spcAft>
          <a:spcPct val="0"/>
        </a:spcAft>
        <a:defRPr sz="2200">
          <a:solidFill>
            <a:schemeClr val="bg1"/>
          </a:solidFill>
          <a:latin typeface="Arial" charset="0"/>
        </a:defRPr>
      </a:lvl8pPr>
      <a:lvl9pPr marL="1828800" algn="l" rtl="0" eaLnBrk="1" fontAlgn="base" hangingPunct="1">
        <a:spcBef>
          <a:spcPct val="0"/>
        </a:spcBef>
        <a:spcAft>
          <a:spcPct val="0"/>
        </a:spcAft>
        <a:defRPr sz="2200">
          <a:solidFill>
            <a:schemeClr val="bg1"/>
          </a:solidFill>
          <a:latin typeface="Arial" charset="0"/>
        </a:defRPr>
      </a:lvl9pPr>
    </p:titleStyle>
    <p:bodyStyle>
      <a:lvl1pPr marL="228600" indent="-228600" algn="l" rtl="0" eaLnBrk="1" fontAlgn="base" hangingPunct="1">
        <a:spcBef>
          <a:spcPct val="20000"/>
        </a:spcBef>
        <a:spcAft>
          <a:spcPct val="0"/>
        </a:spcAft>
        <a:buClr>
          <a:srgbClr val="E31837"/>
        </a:buClr>
        <a:buFont typeface="Arial"/>
        <a:buChar char="•"/>
        <a:defRPr sz="2800">
          <a:solidFill>
            <a:schemeClr val="tx1"/>
          </a:solidFill>
          <a:latin typeface="+mn-lt"/>
          <a:ea typeface="+mn-ea"/>
          <a:cs typeface="+mn-cs"/>
        </a:defRPr>
      </a:lvl1pPr>
      <a:lvl2pPr marL="723900" indent="-361950" algn="l" rtl="0" eaLnBrk="1" fontAlgn="base" hangingPunct="1">
        <a:spcBef>
          <a:spcPct val="20000"/>
        </a:spcBef>
        <a:spcAft>
          <a:spcPct val="0"/>
        </a:spcAft>
        <a:buClr>
          <a:srgbClr val="000000"/>
        </a:buClr>
        <a:buFont typeface="Arial"/>
        <a:buChar char="–"/>
        <a:defRPr sz="2400">
          <a:solidFill>
            <a:schemeClr val="tx1"/>
          </a:solidFill>
          <a:latin typeface="+mn-lt"/>
        </a:defRPr>
      </a:lvl2pPr>
      <a:lvl3pPr marL="1085850" indent="-361950" algn="l" rtl="0" eaLnBrk="1" fontAlgn="base" hangingPunct="1">
        <a:spcBef>
          <a:spcPct val="20000"/>
        </a:spcBef>
        <a:spcAft>
          <a:spcPct val="0"/>
        </a:spcAft>
        <a:buClr>
          <a:srgbClr val="000000"/>
        </a:buClr>
        <a:buFont typeface="Arial"/>
        <a:buChar char="–"/>
        <a:defRPr sz="2400">
          <a:solidFill>
            <a:schemeClr val="tx1"/>
          </a:solidFill>
          <a:latin typeface="+mn-lt"/>
        </a:defRPr>
      </a:lvl3pPr>
      <a:lvl4pPr marL="1447800" indent="-361950" algn="l" rtl="0" eaLnBrk="1" fontAlgn="base" hangingPunct="1">
        <a:spcBef>
          <a:spcPct val="20000"/>
        </a:spcBef>
        <a:spcAft>
          <a:spcPct val="0"/>
        </a:spcAft>
        <a:buClr>
          <a:srgbClr val="000000"/>
        </a:buClr>
        <a:buFont typeface="Arial"/>
        <a:buChar char="–"/>
        <a:defRPr sz="2400">
          <a:solidFill>
            <a:schemeClr val="tx1"/>
          </a:solidFill>
          <a:latin typeface="+mn-lt"/>
        </a:defRPr>
      </a:lvl4pPr>
      <a:lvl5pPr marL="1809750" indent="-361950" algn="l" rtl="0" eaLnBrk="1" fontAlgn="base" hangingPunct="1">
        <a:spcBef>
          <a:spcPct val="20000"/>
        </a:spcBef>
        <a:spcAft>
          <a:spcPct val="0"/>
        </a:spcAft>
        <a:buClr>
          <a:srgbClr val="000000"/>
        </a:buClr>
        <a:buFont typeface="Arial"/>
        <a:buChar char="–"/>
        <a:defRPr sz="2400">
          <a:solidFill>
            <a:schemeClr val="tx1"/>
          </a:solidFill>
          <a:latin typeface="+mn-lt"/>
        </a:defRPr>
      </a:lvl5pPr>
      <a:lvl6pPr marL="1354138" indent="-177800" algn="l" rtl="0" eaLnBrk="1" fontAlgn="base" hangingPunct="1">
        <a:spcBef>
          <a:spcPct val="20000"/>
        </a:spcBef>
        <a:spcAft>
          <a:spcPct val="0"/>
        </a:spcAft>
        <a:buFont typeface="Arial" charset="0"/>
        <a:buChar char="–"/>
        <a:defRPr sz="1200">
          <a:solidFill>
            <a:schemeClr val="tx1"/>
          </a:solidFill>
          <a:latin typeface="+mn-lt"/>
        </a:defRPr>
      </a:lvl6pPr>
      <a:lvl7pPr marL="1811338" indent="-177800" algn="l" rtl="0" eaLnBrk="1" fontAlgn="base" hangingPunct="1">
        <a:spcBef>
          <a:spcPct val="20000"/>
        </a:spcBef>
        <a:spcAft>
          <a:spcPct val="0"/>
        </a:spcAft>
        <a:buFont typeface="Arial" charset="0"/>
        <a:buChar char="–"/>
        <a:defRPr sz="1200">
          <a:solidFill>
            <a:schemeClr val="tx1"/>
          </a:solidFill>
          <a:latin typeface="+mn-lt"/>
        </a:defRPr>
      </a:lvl7pPr>
      <a:lvl8pPr marL="2268538" indent="-177800" algn="l" rtl="0" eaLnBrk="1" fontAlgn="base" hangingPunct="1">
        <a:spcBef>
          <a:spcPct val="20000"/>
        </a:spcBef>
        <a:spcAft>
          <a:spcPct val="0"/>
        </a:spcAft>
        <a:buFont typeface="Arial" charset="0"/>
        <a:buChar char="–"/>
        <a:defRPr sz="1200">
          <a:solidFill>
            <a:schemeClr val="tx1"/>
          </a:solidFill>
          <a:latin typeface="+mn-lt"/>
        </a:defRPr>
      </a:lvl8pPr>
      <a:lvl9pPr marL="2725738" indent="-177800" algn="l" rtl="0" eaLnBrk="1" fontAlgn="base" hangingPunct="1">
        <a:spcBef>
          <a:spcPct val="20000"/>
        </a:spcBef>
        <a:spcAft>
          <a:spcPct val="0"/>
        </a:spcAft>
        <a:buFont typeface="Arial" charset="0"/>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AD8D00BB-CBEB-2743-9D9C-BF189760053D}" type="datetimeFigureOut">
              <a:rPr lang="en-US" smtClean="0">
                <a:solidFill>
                  <a:srgbClr val="000000">
                    <a:tint val="75000"/>
                  </a:srgbClr>
                </a:solidFill>
                <a:latin typeface="Arial" panose="020B0604020202020204"/>
              </a:rPr>
              <a:pPr fontAlgn="auto">
                <a:spcBef>
                  <a:spcPts val="0"/>
                </a:spcBef>
                <a:spcAft>
                  <a:spcPts val="0"/>
                </a:spcAft>
              </a:pPr>
              <a:t>4/7/2017</a:t>
            </a:fld>
            <a:endParaRPr lang="en-US">
              <a:solidFill>
                <a:srgbClr val="000000">
                  <a:tint val="75000"/>
                </a:srgbClr>
              </a:solidFill>
              <a:latin typeface="Arial" panose="020B0604020202020204"/>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srgbClr val="000000">
                  <a:tint val="75000"/>
                </a:srgbClr>
              </a:solidFill>
              <a:latin typeface="Arial" panose="020B0604020202020204"/>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AE8432A3-0997-604D-BB49-EBF02EB42F3B}" type="slidenum">
              <a:rPr lang="en-US" smtClean="0">
                <a:solidFill>
                  <a:srgbClr val="000000">
                    <a:tint val="75000"/>
                  </a:srgbClr>
                </a:solidFill>
                <a:latin typeface="Arial" panose="020B0604020202020204"/>
              </a:rPr>
              <a:pPr fontAlgn="auto">
                <a:spcBef>
                  <a:spcPts val="0"/>
                </a:spcBef>
                <a:spcAft>
                  <a:spcPts val="0"/>
                </a:spcAft>
              </a:pPr>
              <a:t>‹#›</a:t>
            </a:fld>
            <a:endParaRPr lang="en-US">
              <a:solidFill>
                <a:srgbClr val="000000">
                  <a:tint val="75000"/>
                </a:srgbClr>
              </a:solidFill>
              <a:latin typeface="Arial" panose="020B0604020202020204"/>
            </a:endParaRPr>
          </a:p>
        </p:txBody>
      </p:sp>
    </p:spTree>
    <p:extLst>
      <p:ext uri="{BB962C8B-B14F-4D97-AF65-F5344CB8AC3E}">
        <p14:creationId xmlns:p14="http://schemas.microsoft.com/office/powerpoint/2010/main" val="414175398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microsoft.com/office/2007/relationships/hdphoto" Target="../media/hdphoto1.wdp"/><Relationship Id="rId7" Type="http://schemas.openxmlformats.org/officeDocument/2006/relationships/image" Target="../media/image25.jpeg"/><Relationship Id="rId12" Type="http://schemas.openxmlformats.org/officeDocument/2006/relationships/image" Target="../media/image28.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4.tiff"/><Relationship Id="rId11" Type="http://schemas.microsoft.com/office/2007/relationships/hdphoto" Target="../media/hdphoto3.wdp"/><Relationship Id="rId5" Type="http://schemas.openxmlformats.org/officeDocument/2006/relationships/image" Target="../media/image23.tiff"/><Relationship Id="rId10" Type="http://schemas.openxmlformats.org/officeDocument/2006/relationships/image" Target="../media/image27.png"/><Relationship Id="rId4" Type="http://schemas.openxmlformats.org/officeDocument/2006/relationships/image" Target="../media/image22.tiff"/><Relationship Id="rId9" Type="http://schemas.openxmlformats.org/officeDocument/2006/relationships/image" Target="../media/image26.tiff"/></Relationships>
</file>

<file path=ppt/slides/_rels/slide1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jpeg"/><Relationship Id="rId4" Type="http://schemas.openxmlformats.org/officeDocument/2006/relationships/image" Target="../media/image33.png"/><Relationship Id="rId9"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5.jp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3.pn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8.jpeg"/><Relationship Id="rId7"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7.xml"/><Relationship Id="rId7" Type="http://schemas.openxmlformats.org/officeDocument/2006/relationships/image" Target="../media/image6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9.png"/><Relationship Id="rId5" Type="http://schemas.openxmlformats.org/officeDocument/2006/relationships/image" Target="../media/image46.png"/><Relationship Id="rId4"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44.png"/><Relationship Id="rId5" Type="http://schemas.openxmlformats.org/officeDocument/2006/relationships/image" Target="../media/image69.jpeg"/><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6025" t="5122" r="-464" b="10244"/>
          <a:stretch/>
        </p:blipFill>
        <p:spPr>
          <a:xfrm>
            <a:off x="0" y="-10236"/>
            <a:ext cx="4647063" cy="5158854"/>
          </a:xfrm>
          <a:prstGeom prst="rect">
            <a:avLst/>
          </a:prstGeom>
        </p:spPr>
      </p:pic>
      <p:sp>
        <p:nvSpPr>
          <p:cNvPr id="4" name="Title 3"/>
          <p:cNvSpPr>
            <a:spLocks noGrp="1"/>
          </p:cNvSpPr>
          <p:nvPr>
            <p:ph type="title"/>
          </p:nvPr>
        </p:nvSpPr>
        <p:spPr>
          <a:xfrm>
            <a:off x="5008729" y="1594825"/>
            <a:ext cx="4135271" cy="994172"/>
          </a:xfrm>
        </p:spPr>
        <p:txBody>
          <a:bodyPr>
            <a:noAutofit/>
          </a:bodyPr>
          <a:lstStyle/>
          <a:p>
            <a:pPr algn="ctr"/>
            <a:r>
              <a:rPr lang="en-US" sz="5400" b="1" dirty="0" smtClean="0">
                <a:solidFill>
                  <a:schemeClr val="tx2"/>
                </a:solidFill>
              </a:rPr>
              <a:t>The Future of Mobility</a:t>
            </a:r>
            <a:endParaRPr lang="en-US" sz="5400" b="1" dirty="0">
              <a:solidFill>
                <a:schemeClr val="tx2"/>
              </a:solidFill>
            </a:endParaRPr>
          </a:p>
        </p:txBody>
      </p:sp>
      <p:sp>
        <p:nvSpPr>
          <p:cNvPr id="8" name="TextBox 7"/>
          <p:cNvSpPr txBox="1"/>
          <p:nvPr/>
        </p:nvSpPr>
        <p:spPr>
          <a:xfrm>
            <a:off x="4585110" y="3453309"/>
            <a:ext cx="2630606" cy="830997"/>
          </a:xfrm>
          <a:prstGeom prst="rect">
            <a:avLst/>
          </a:prstGeom>
          <a:noFill/>
        </p:spPr>
        <p:txBody>
          <a:bodyPr wrap="square" rtlCol="0">
            <a:spAutoFit/>
          </a:bodyPr>
          <a:lstStyle/>
          <a:p>
            <a:pPr algn="r"/>
            <a:r>
              <a:rPr lang="en-US" sz="2100" b="1" dirty="0">
                <a:solidFill>
                  <a:schemeClr val="accent1"/>
                </a:solidFill>
              </a:rPr>
              <a:t>TED GRAHAM</a:t>
            </a:r>
          </a:p>
          <a:p>
            <a:pPr algn="r"/>
            <a:r>
              <a:rPr lang="en-US" sz="1500" dirty="0">
                <a:solidFill>
                  <a:schemeClr val="accent1"/>
                </a:solidFill>
              </a:rPr>
              <a:t>Head of Open Innovation</a:t>
            </a:r>
          </a:p>
          <a:p>
            <a:pPr algn="r"/>
            <a:r>
              <a:rPr lang="en-US" sz="750" i="1" dirty="0">
                <a:solidFill>
                  <a:schemeClr val="bg1">
                    <a:lumMod val="50000"/>
                  </a:schemeClr>
                </a:solidFill>
              </a:rPr>
              <a:t>General Motors</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3921" y="3327834"/>
            <a:ext cx="1233470" cy="1233470"/>
          </a:xfrm>
          <a:prstGeom prst="ellipse">
            <a:avLst/>
          </a:prstGeom>
          <a:ln w="19050">
            <a:solidFill>
              <a:schemeClr val="accent4"/>
            </a:solidFill>
          </a:ln>
        </p:spPr>
      </p:pic>
      <p:sp>
        <p:nvSpPr>
          <p:cNvPr id="10" name="Rectangle 9"/>
          <p:cNvSpPr/>
          <p:nvPr/>
        </p:nvSpPr>
        <p:spPr>
          <a:xfrm>
            <a:off x="6142985" y="4307389"/>
            <a:ext cx="1072731" cy="276999"/>
          </a:xfrm>
          <a:prstGeom prst="rect">
            <a:avLst/>
          </a:prstGeom>
        </p:spPr>
        <p:txBody>
          <a:bodyPr wrap="none">
            <a:spAutoFit/>
          </a:bodyPr>
          <a:lstStyle/>
          <a:p>
            <a:pPr algn="r"/>
            <a:r>
              <a:rPr lang="en-US" sz="1200" dirty="0">
                <a:solidFill>
                  <a:schemeClr val="accent4"/>
                </a:solidFill>
              </a:rPr>
              <a:t>@</a:t>
            </a:r>
            <a:r>
              <a:rPr lang="en-US" sz="1200" dirty="0" err="1">
                <a:solidFill>
                  <a:schemeClr val="accent4"/>
                </a:solidFill>
              </a:rPr>
              <a:t>tedgraham</a:t>
            </a:r>
            <a:endParaRPr lang="en-US" sz="1200" dirty="0">
              <a:solidFill>
                <a:schemeClr val="accent4"/>
              </a:solidFill>
            </a:endParaRPr>
          </a:p>
        </p:txBody>
      </p:sp>
    </p:spTree>
    <p:extLst>
      <p:ext uri="{BB962C8B-B14F-4D97-AF65-F5344CB8AC3E}">
        <p14:creationId xmlns:p14="http://schemas.microsoft.com/office/powerpoint/2010/main" val="313704911"/>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970" b="12813"/>
          <a:stretch/>
        </p:blipFill>
        <p:spPr>
          <a:xfrm>
            <a:off x="0" y="0"/>
            <a:ext cx="9144000" cy="5143500"/>
          </a:xfrm>
          <a:prstGeom prst="rect">
            <a:avLst/>
          </a:prstGeom>
        </p:spPr>
      </p:pic>
      <p:sp>
        <p:nvSpPr>
          <p:cNvPr id="7" name="Rectangle 6"/>
          <p:cNvSpPr/>
          <p:nvPr/>
        </p:nvSpPr>
        <p:spPr bwMode="ltGray">
          <a:xfrm>
            <a:off x="0" y="0"/>
            <a:ext cx="9144000" cy="5143500"/>
          </a:xfrm>
          <a:prstGeom prst="rect">
            <a:avLst/>
          </a:prstGeom>
          <a:solidFill>
            <a:schemeClr val="tx1">
              <a:alpha val="59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err="1">
              <a:solidFill>
                <a:schemeClr val="bg1"/>
              </a:solidFill>
              <a:latin typeface="Georgia" pitchFamily="18" charset="0"/>
            </a:endParaRPr>
          </a:p>
        </p:txBody>
      </p:sp>
      <p:grpSp>
        <p:nvGrpSpPr>
          <p:cNvPr id="5" name="Group 4"/>
          <p:cNvGrpSpPr/>
          <p:nvPr/>
        </p:nvGrpSpPr>
        <p:grpSpPr>
          <a:xfrm>
            <a:off x="2190750" y="-1"/>
            <a:ext cx="4762500" cy="5048019"/>
            <a:chOff x="1554746" y="2117291"/>
            <a:chExt cx="4340772" cy="4601008"/>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30964"/>
            <a:stretch/>
          </p:blipFill>
          <p:spPr>
            <a:xfrm>
              <a:off x="2294064" y="2117291"/>
              <a:ext cx="2862136" cy="3511446"/>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32910"/>
            <a:stretch/>
          </p:blipFill>
          <p:spPr>
            <a:xfrm>
              <a:off x="1554746" y="2117291"/>
              <a:ext cx="4340772" cy="4601008"/>
            </a:xfrm>
            <a:prstGeom prst="rect">
              <a:avLst/>
            </a:prstGeom>
          </p:spPr>
        </p:pic>
      </p:grpSp>
    </p:spTree>
    <p:extLst>
      <p:ext uri="{BB962C8B-B14F-4D97-AF65-F5344CB8AC3E}">
        <p14:creationId xmlns:p14="http://schemas.microsoft.com/office/powerpoint/2010/main" val="1322976507"/>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7501" b="7800"/>
          <a:stretch/>
        </p:blipFill>
        <p:spPr>
          <a:xfrm>
            <a:off x="0" y="-9525"/>
            <a:ext cx="9144000" cy="5153025"/>
          </a:xfrm>
          <a:prstGeom prst="rect">
            <a:avLst/>
          </a:prstGeom>
        </p:spPr>
      </p:pic>
      <p:sp>
        <p:nvSpPr>
          <p:cNvPr id="5" name="TextBox 4"/>
          <p:cNvSpPr txBox="1"/>
          <p:nvPr/>
        </p:nvSpPr>
        <p:spPr>
          <a:xfrm>
            <a:off x="5281613" y="-584407"/>
            <a:ext cx="2362200" cy="4859022"/>
          </a:xfrm>
          <a:prstGeom prst="rect">
            <a:avLst/>
          </a:prstGeom>
          <a:noFill/>
        </p:spPr>
        <p:txBody>
          <a:bodyPr wrap="square" rtlCol="0">
            <a:spAutoFit/>
          </a:bodyPr>
          <a:lstStyle/>
          <a:p>
            <a:r>
              <a:rPr lang="en-US" sz="30975" b="1" spc="-150" dirty="0">
                <a:solidFill>
                  <a:schemeClr val="accent3"/>
                </a:solidFill>
              </a:rPr>
              <a:t>3</a:t>
            </a:r>
          </a:p>
        </p:txBody>
      </p:sp>
      <p:sp>
        <p:nvSpPr>
          <p:cNvPr id="3" name="Triangle 2"/>
          <p:cNvSpPr/>
          <p:nvPr/>
        </p:nvSpPr>
        <p:spPr>
          <a:xfrm rot="10800000" flipV="1">
            <a:off x="4791075" y="0"/>
            <a:ext cx="4352925" cy="5143500"/>
          </a:xfrm>
          <a:prstGeom prst="triangle">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sp>
        <p:nvSpPr>
          <p:cNvPr id="4" name="TextBox 3"/>
          <p:cNvSpPr txBox="1"/>
          <p:nvPr/>
        </p:nvSpPr>
        <p:spPr>
          <a:xfrm>
            <a:off x="6143625" y="3819525"/>
            <a:ext cx="2362200" cy="803297"/>
          </a:xfrm>
          <a:prstGeom prst="rect">
            <a:avLst/>
          </a:prstGeom>
          <a:noFill/>
        </p:spPr>
        <p:txBody>
          <a:bodyPr wrap="square" rtlCol="0">
            <a:spAutoFit/>
          </a:bodyPr>
          <a:lstStyle/>
          <a:p>
            <a:pPr algn="r">
              <a:lnSpc>
                <a:spcPct val="70000"/>
              </a:lnSpc>
            </a:pPr>
            <a:r>
              <a:rPr lang="en-US" sz="3300" b="1" spc="-150">
                <a:solidFill>
                  <a:schemeClr val="bg1"/>
                </a:solidFill>
              </a:rPr>
              <a:t>RISK &amp; REWARD</a:t>
            </a:r>
            <a:endParaRPr lang="en-US" sz="3300" b="1" spc="-150" dirty="0">
              <a:solidFill>
                <a:schemeClr val="bg1"/>
              </a:solidFill>
            </a:endParaRPr>
          </a:p>
        </p:txBody>
      </p:sp>
    </p:spTree>
    <p:extLst>
      <p:ext uri="{BB962C8B-B14F-4D97-AF65-F5344CB8AC3E}">
        <p14:creationId xmlns:p14="http://schemas.microsoft.com/office/powerpoint/2010/main" val="1554804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6675"/>
            <a:ext cx="9144000" cy="382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59"/>
          <a:stretch/>
        </p:blipFill>
        <p:spPr bwMode="auto">
          <a:xfrm>
            <a:off x="601936" y="-65277"/>
            <a:ext cx="8122964" cy="5542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8914298"/>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38701923"/>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66624" cy="4620125"/>
          </a:xfrm>
          <a:prstGeom prst="rect">
            <a:avLst/>
          </a:prstGeom>
        </p:spPr>
      </p:pic>
    </p:spTree>
    <p:extLst>
      <p:ext uri="{BB962C8B-B14F-4D97-AF65-F5344CB8AC3E}">
        <p14:creationId xmlns:p14="http://schemas.microsoft.com/office/powerpoint/2010/main" val="274512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00225" y="0"/>
            <a:ext cx="56578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r="231"/>
          <a:stretch/>
        </p:blipFill>
        <p:spPr>
          <a:xfrm>
            <a:off x="1800224" y="0"/>
            <a:ext cx="5657852" cy="4972443"/>
          </a:xfrm>
          <a:prstGeom prst="rect">
            <a:avLst/>
          </a:prstGeom>
        </p:spPr>
      </p:pic>
    </p:spTree>
    <p:extLst>
      <p:ext uri="{BB962C8B-B14F-4D97-AF65-F5344CB8AC3E}">
        <p14:creationId xmlns:p14="http://schemas.microsoft.com/office/powerpoint/2010/main" val="2616597919"/>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2546" y="375385"/>
            <a:ext cx="3429000" cy="600164"/>
          </a:xfrm>
          <a:prstGeom prst="rect">
            <a:avLst/>
          </a:prstGeom>
          <a:noFill/>
        </p:spPr>
        <p:txBody>
          <a:bodyPr wrap="square" rtlCol="0">
            <a:spAutoFit/>
          </a:bodyPr>
          <a:lstStyle/>
          <a:p>
            <a:r>
              <a:rPr lang="en-US" sz="3300" b="1" spc="-150" dirty="0">
                <a:solidFill>
                  <a:schemeClr val="tx2"/>
                </a:solidFill>
              </a:rPr>
              <a:t>THE UBER OF</a:t>
            </a:r>
            <a:r>
              <a:rPr lang="is-IS" sz="3300" b="1" spc="-150" dirty="0">
                <a:solidFill>
                  <a:schemeClr val="tx2"/>
                </a:solidFill>
              </a:rPr>
              <a:t>…</a:t>
            </a:r>
            <a:endParaRPr lang="en-US" sz="3300" b="1" spc="-150" dirty="0">
              <a:solidFill>
                <a:schemeClr val="tx2"/>
              </a:solidFill>
            </a:endParaRPr>
          </a:p>
        </p:txBody>
      </p:sp>
      <p:pic>
        <p:nvPicPr>
          <p:cNvPr id="5" name="Picture 4"/>
          <p:cNvPicPr>
            <a:picLocks noChangeAspect="1"/>
          </p:cNvPicPr>
          <p:nvPr/>
        </p:nvPicPr>
        <p:blipFill>
          <a:blip r:embed="rId2">
            <a:grayscl/>
            <a:alphaModFix amt="82000"/>
            <a:extLst>
              <a:ext uri="{BEBA8EAE-BF5A-486C-A8C5-ECC9F3942E4B}">
                <a14:imgProps xmlns:a14="http://schemas.microsoft.com/office/drawing/2010/main">
                  <a14:imgLayer r:embed="rId3">
                    <a14:imgEffect>
                      <a14:brightnessContrast bright="2000" contrast="100000"/>
                    </a14:imgEffect>
                  </a14:imgLayer>
                </a14:imgProps>
              </a:ext>
            </a:extLst>
          </a:blip>
          <a:stretch>
            <a:fillRect/>
          </a:stretch>
        </p:blipFill>
        <p:spPr>
          <a:xfrm>
            <a:off x="4914984" y="2872858"/>
            <a:ext cx="1480646" cy="822581"/>
          </a:xfrm>
          <a:prstGeom prst="rect">
            <a:avLst/>
          </a:prstGeom>
        </p:spPr>
      </p:pic>
      <p:pic>
        <p:nvPicPr>
          <p:cNvPr id="7" name="Picture 6"/>
          <p:cNvPicPr>
            <a:picLocks noChangeAspect="1"/>
          </p:cNvPicPr>
          <p:nvPr/>
        </p:nvPicPr>
        <p:blipFill>
          <a:blip r:embed="rId4">
            <a:biLevel thresh="75000"/>
            <a:alphaModFix amt="73000"/>
          </a:blip>
          <a:stretch>
            <a:fillRect/>
          </a:stretch>
        </p:blipFill>
        <p:spPr>
          <a:xfrm>
            <a:off x="5142762" y="1580123"/>
            <a:ext cx="1025090" cy="345147"/>
          </a:xfrm>
          <a:prstGeom prst="rect">
            <a:avLst/>
          </a:prstGeom>
        </p:spPr>
      </p:pic>
      <p:pic>
        <p:nvPicPr>
          <p:cNvPr id="9" name="Picture 8"/>
          <p:cNvPicPr>
            <a:picLocks noChangeAspect="1"/>
          </p:cNvPicPr>
          <p:nvPr/>
        </p:nvPicPr>
        <p:blipFill>
          <a:blip r:embed="rId5">
            <a:grayscl/>
            <a:alphaModFix amt="85000"/>
          </a:blip>
          <a:stretch>
            <a:fillRect/>
          </a:stretch>
        </p:blipFill>
        <p:spPr>
          <a:xfrm>
            <a:off x="6999297" y="1544562"/>
            <a:ext cx="1706027" cy="416270"/>
          </a:xfrm>
          <a:prstGeom prst="rect">
            <a:avLst/>
          </a:prstGeom>
        </p:spPr>
      </p:pic>
      <p:pic>
        <p:nvPicPr>
          <p:cNvPr id="11" name="Picture 10"/>
          <p:cNvPicPr>
            <a:picLocks noChangeAspect="1"/>
          </p:cNvPicPr>
          <p:nvPr/>
        </p:nvPicPr>
        <p:blipFill>
          <a:blip r:embed="rId6">
            <a:alphaModFix amt="72000"/>
          </a:blip>
          <a:stretch>
            <a:fillRect/>
          </a:stretch>
        </p:blipFill>
        <p:spPr>
          <a:xfrm>
            <a:off x="724412" y="1638325"/>
            <a:ext cx="1129791" cy="228743"/>
          </a:xfrm>
          <a:prstGeom prst="rect">
            <a:avLst/>
          </a:prstGeom>
        </p:spPr>
      </p:pic>
      <p:pic>
        <p:nvPicPr>
          <p:cNvPr id="12" name="Picture 11"/>
          <p:cNvPicPr>
            <a:picLocks noChangeAspect="1"/>
          </p:cNvPicPr>
          <p:nvPr/>
        </p:nvPicPr>
        <p:blipFill>
          <a:blip r:embed="rId7">
            <a:grayscl/>
            <a:alphaModFix amt="87000"/>
            <a:extLst>
              <a:ext uri="{BEBA8EAE-BF5A-486C-A8C5-ECC9F3942E4B}">
                <a14:imgProps xmlns:a14="http://schemas.microsoft.com/office/drawing/2010/main">
                  <a14:imgLayer r:embed="rId8">
                    <a14:imgEffect>
                      <a14:saturation sat="202000"/>
                    </a14:imgEffect>
                    <a14:imgEffect>
                      <a14:brightnessContrast contrast="100000"/>
                    </a14:imgEffect>
                  </a14:imgLayer>
                </a14:imgProps>
              </a:ext>
            </a:extLst>
          </a:blip>
          <a:stretch>
            <a:fillRect/>
          </a:stretch>
        </p:blipFill>
        <p:spPr>
          <a:xfrm>
            <a:off x="942442" y="2937284"/>
            <a:ext cx="693731" cy="693729"/>
          </a:xfrm>
          <a:prstGeom prst="rect">
            <a:avLst/>
          </a:prstGeom>
        </p:spPr>
      </p:pic>
      <p:pic>
        <p:nvPicPr>
          <p:cNvPr id="14" name="Picture 13"/>
          <p:cNvPicPr>
            <a:picLocks noChangeAspect="1"/>
          </p:cNvPicPr>
          <p:nvPr/>
        </p:nvPicPr>
        <p:blipFill>
          <a:blip r:embed="rId9">
            <a:biLevel thresh="75000"/>
            <a:alphaModFix amt="71000"/>
          </a:blip>
          <a:stretch>
            <a:fillRect/>
          </a:stretch>
        </p:blipFill>
        <p:spPr>
          <a:xfrm>
            <a:off x="2886489" y="3120938"/>
            <a:ext cx="1146881" cy="326420"/>
          </a:xfrm>
          <a:prstGeom prst="rect">
            <a:avLst/>
          </a:prstGeom>
        </p:spPr>
      </p:pic>
      <p:pic>
        <p:nvPicPr>
          <p:cNvPr id="18" name="Picture 17"/>
          <p:cNvPicPr>
            <a:picLocks noChangeAspect="1"/>
          </p:cNvPicPr>
          <p:nvPr/>
        </p:nvPicPr>
        <p:blipFill>
          <a:blip r:embed="rId10">
            <a:biLevel thresh="75000"/>
            <a:alphaModFix amt="68000"/>
            <a:extLst>
              <a:ext uri="{BEBA8EAE-BF5A-486C-A8C5-ECC9F3942E4B}">
                <a14:imgProps xmlns:a14="http://schemas.microsoft.com/office/drawing/2010/main">
                  <a14:imgLayer r:embed="rId11">
                    <a14:imgEffect>
                      <a14:brightnessContrast contrast="-48000"/>
                    </a14:imgEffect>
                  </a14:imgLayer>
                </a14:imgProps>
              </a:ext>
            </a:extLst>
          </a:blip>
          <a:stretch>
            <a:fillRect/>
          </a:stretch>
        </p:blipFill>
        <p:spPr>
          <a:xfrm>
            <a:off x="7482238" y="3051778"/>
            <a:ext cx="740144" cy="464741"/>
          </a:xfrm>
          <a:prstGeom prst="rect">
            <a:avLst/>
          </a:prstGeom>
        </p:spPr>
      </p:pic>
      <p:grpSp>
        <p:nvGrpSpPr>
          <p:cNvPr id="36" name="Group 35"/>
          <p:cNvGrpSpPr/>
          <p:nvPr/>
        </p:nvGrpSpPr>
        <p:grpSpPr>
          <a:xfrm>
            <a:off x="690529" y="2090871"/>
            <a:ext cx="1197557" cy="504510"/>
            <a:chOff x="1103586" y="2647317"/>
            <a:chExt cx="1596742" cy="672680"/>
          </a:xfrm>
        </p:grpSpPr>
        <p:sp>
          <p:nvSpPr>
            <p:cNvPr id="4" name="TextBox 3"/>
            <p:cNvSpPr txBox="1"/>
            <p:nvPr/>
          </p:nvSpPr>
          <p:spPr>
            <a:xfrm>
              <a:off x="1103586" y="2688591"/>
              <a:ext cx="1596742" cy="631406"/>
            </a:xfrm>
            <a:prstGeom prst="rect">
              <a:avLst/>
            </a:prstGeom>
            <a:solidFill>
              <a:schemeClr val="accent1"/>
            </a:solidFill>
          </p:spPr>
          <p:txBody>
            <a:bodyPr wrap="square" rtlCol="0" anchor="ctr">
              <a:noAutofit/>
            </a:bodyPr>
            <a:lstStyle/>
            <a:p>
              <a:pPr algn="ctr"/>
              <a:r>
                <a:rPr lang="en-US" sz="1050" b="1" spc="-75" dirty="0">
                  <a:solidFill>
                    <a:schemeClr val="bg1"/>
                  </a:solidFill>
                </a:rPr>
                <a:t>PRIVATE JETS</a:t>
              </a:r>
            </a:p>
          </p:txBody>
        </p:sp>
        <p:sp>
          <p:nvSpPr>
            <p:cNvPr id="21" name="Triangle 20"/>
            <p:cNvSpPr/>
            <p:nvPr/>
          </p:nvSpPr>
          <p:spPr>
            <a:xfrm>
              <a:off x="1822717" y="2647317"/>
              <a:ext cx="158480" cy="6205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grpSp>
      <p:grpSp>
        <p:nvGrpSpPr>
          <p:cNvPr id="35" name="Group 34"/>
          <p:cNvGrpSpPr/>
          <p:nvPr/>
        </p:nvGrpSpPr>
        <p:grpSpPr>
          <a:xfrm>
            <a:off x="2878197" y="2090871"/>
            <a:ext cx="1197557" cy="504510"/>
            <a:chOff x="4154261" y="2647317"/>
            <a:chExt cx="1596742" cy="672680"/>
          </a:xfrm>
        </p:grpSpPr>
        <p:sp>
          <p:nvSpPr>
            <p:cNvPr id="6" name="TextBox 5"/>
            <p:cNvSpPr txBox="1"/>
            <p:nvPr/>
          </p:nvSpPr>
          <p:spPr>
            <a:xfrm>
              <a:off x="4154261" y="2688591"/>
              <a:ext cx="1596742" cy="631406"/>
            </a:xfrm>
            <a:prstGeom prst="rect">
              <a:avLst/>
            </a:prstGeom>
            <a:solidFill>
              <a:schemeClr val="accent2"/>
            </a:solidFill>
          </p:spPr>
          <p:txBody>
            <a:bodyPr wrap="square" rtlCol="0" anchor="ctr">
              <a:noAutofit/>
            </a:bodyPr>
            <a:lstStyle/>
            <a:p>
              <a:pPr algn="ctr"/>
              <a:r>
                <a:rPr lang="en-US" sz="1050" b="1" spc="-75" dirty="0">
                  <a:solidFill>
                    <a:schemeClr val="bg1"/>
                  </a:solidFill>
                </a:rPr>
                <a:t>BEAUTY</a:t>
              </a:r>
            </a:p>
          </p:txBody>
        </p:sp>
        <p:sp>
          <p:nvSpPr>
            <p:cNvPr id="22" name="Triangle 21"/>
            <p:cNvSpPr/>
            <p:nvPr/>
          </p:nvSpPr>
          <p:spPr>
            <a:xfrm>
              <a:off x="4873392" y="2647317"/>
              <a:ext cx="158480" cy="6205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grpSp>
      <p:grpSp>
        <p:nvGrpSpPr>
          <p:cNvPr id="31" name="Group 30"/>
          <p:cNvGrpSpPr/>
          <p:nvPr/>
        </p:nvGrpSpPr>
        <p:grpSpPr>
          <a:xfrm>
            <a:off x="5065864" y="2090871"/>
            <a:ext cx="1197557" cy="504510"/>
            <a:chOff x="6960801" y="2647317"/>
            <a:chExt cx="1596742" cy="672680"/>
          </a:xfrm>
        </p:grpSpPr>
        <p:sp>
          <p:nvSpPr>
            <p:cNvPr id="8" name="TextBox 7"/>
            <p:cNvSpPr txBox="1"/>
            <p:nvPr/>
          </p:nvSpPr>
          <p:spPr>
            <a:xfrm>
              <a:off x="6960801" y="2688591"/>
              <a:ext cx="1596742" cy="631406"/>
            </a:xfrm>
            <a:prstGeom prst="rect">
              <a:avLst/>
            </a:prstGeom>
            <a:solidFill>
              <a:srgbClr val="FFC000"/>
            </a:solidFill>
          </p:spPr>
          <p:txBody>
            <a:bodyPr wrap="square" rtlCol="0" anchor="ctr">
              <a:noAutofit/>
            </a:bodyPr>
            <a:lstStyle/>
            <a:p>
              <a:pPr algn="ctr"/>
              <a:r>
                <a:rPr lang="en-US" sz="1050" b="1" spc="-75" dirty="0">
                  <a:solidFill>
                    <a:schemeClr val="bg1"/>
                  </a:solidFill>
                </a:rPr>
                <a:t>SNOW PLOWING</a:t>
              </a:r>
            </a:p>
          </p:txBody>
        </p:sp>
        <p:sp>
          <p:nvSpPr>
            <p:cNvPr id="23" name="Triangle 22"/>
            <p:cNvSpPr/>
            <p:nvPr/>
          </p:nvSpPr>
          <p:spPr>
            <a:xfrm>
              <a:off x="7684755" y="2647317"/>
              <a:ext cx="158480" cy="6205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grpSp>
      <p:grpSp>
        <p:nvGrpSpPr>
          <p:cNvPr id="30" name="Group 29"/>
          <p:cNvGrpSpPr/>
          <p:nvPr/>
        </p:nvGrpSpPr>
        <p:grpSpPr>
          <a:xfrm>
            <a:off x="7253532" y="2090871"/>
            <a:ext cx="1197557" cy="504510"/>
            <a:chOff x="9671376" y="2647317"/>
            <a:chExt cx="1596742" cy="672680"/>
          </a:xfrm>
        </p:grpSpPr>
        <p:sp>
          <p:nvSpPr>
            <p:cNvPr id="10" name="TextBox 9"/>
            <p:cNvSpPr txBox="1"/>
            <p:nvPr/>
          </p:nvSpPr>
          <p:spPr>
            <a:xfrm>
              <a:off x="9671376" y="2688591"/>
              <a:ext cx="1596742" cy="631406"/>
            </a:xfrm>
            <a:prstGeom prst="rect">
              <a:avLst/>
            </a:prstGeom>
            <a:solidFill>
              <a:schemeClr val="accent3"/>
            </a:solidFill>
          </p:spPr>
          <p:txBody>
            <a:bodyPr wrap="square" rtlCol="0" anchor="ctr">
              <a:noAutofit/>
            </a:bodyPr>
            <a:lstStyle/>
            <a:p>
              <a:pPr algn="ctr"/>
              <a:r>
                <a:rPr lang="en-US" sz="1050" b="1" spc="-75" dirty="0">
                  <a:solidFill>
                    <a:schemeClr val="bg1"/>
                  </a:solidFill>
                </a:rPr>
                <a:t>HOME CLEANING</a:t>
              </a:r>
            </a:p>
          </p:txBody>
        </p:sp>
        <p:sp>
          <p:nvSpPr>
            <p:cNvPr id="24" name="Triangle 23"/>
            <p:cNvSpPr/>
            <p:nvPr/>
          </p:nvSpPr>
          <p:spPr>
            <a:xfrm>
              <a:off x="10390507" y="2647317"/>
              <a:ext cx="158480" cy="6205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grpSp>
      <p:grpSp>
        <p:nvGrpSpPr>
          <p:cNvPr id="34" name="Group 33"/>
          <p:cNvGrpSpPr/>
          <p:nvPr/>
        </p:nvGrpSpPr>
        <p:grpSpPr>
          <a:xfrm>
            <a:off x="690529" y="3708688"/>
            <a:ext cx="1197557" cy="512873"/>
            <a:chOff x="1103586" y="5512531"/>
            <a:chExt cx="1596742" cy="683831"/>
          </a:xfrm>
        </p:grpSpPr>
        <p:sp>
          <p:nvSpPr>
            <p:cNvPr id="13" name="TextBox 12"/>
            <p:cNvSpPr txBox="1"/>
            <p:nvPr/>
          </p:nvSpPr>
          <p:spPr>
            <a:xfrm>
              <a:off x="1103586" y="5564956"/>
              <a:ext cx="1596742" cy="631406"/>
            </a:xfrm>
            <a:prstGeom prst="rect">
              <a:avLst/>
            </a:prstGeom>
            <a:solidFill>
              <a:srgbClr val="D3397C"/>
            </a:solidFill>
          </p:spPr>
          <p:txBody>
            <a:bodyPr wrap="square" rtlCol="0" anchor="ctr">
              <a:noAutofit/>
            </a:bodyPr>
            <a:lstStyle/>
            <a:p>
              <a:pPr algn="ctr"/>
              <a:r>
                <a:rPr lang="en-US" sz="1050" b="1" spc="-75" dirty="0">
                  <a:solidFill>
                    <a:schemeClr val="bg1"/>
                  </a:solidFill>
                </a:rPr>
                <a:t>BEER DELIVERY</a:t>
              </a:r>
            </a:p>
          </p:txBody>
        </p:sp>
        <p:sp>
          <p:nvSpPr>
            <p:cNvPr id="25" name="Triangle 24"/>
            <p:cNvSpPr/>
            <p:nvPr/>
          </p:nvSpPr>
          <p:spPr>
            <a:xfrm>
              <a:off x="1822717" y="5512531"/>
              <a:ext cx="158480" cy="62050"/>
            </a:xfrm>
            <a:prstGeom prst="triangle">
              <a:avLst/>
            </a:prstGeom>
            <a:solidFill>
              <a:srgbClr val="D33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grpSp>
      <p:grpSp>
        <p:nvGrpSpPr>
          <p:cNvPr id="33" name="Group 32"/>
          <p:cNvGrpSpPr/>
          <p:nvPr/>
        </p:nvGrpSpPr>
        <p:grpSpPr>
          <a:xfrm>
            <a:off x="2878197" y="3708688"/>
            <a:ext cx="1197557" cy="512873"/>
            <a:chOff x="4154261" y="5512531"/>
            <a:chExt cx="1596742" cy="683831"/>
          </a:xfrm>
        </p:grpSpPr>
        <p:sp>
          <p:nvSpPr>
            <p:cNvPr id="15" name="TextBox 14"/>
            <p:cNvSpPr txBox="1"/>
            <p:nvPr/>
          </p:nvSpPr>
          <p:spPr>
            <a:xfrm>
              <a:off x="4154261" y="5564956"/>
              <a:ext cx="1596742" cy="631406"/>
            </a:xfrm>
            <a:prstGeom prst="rect">
              <a:avLst/>
            </a:prstGeom>
            <a:solidFill>
              <a:schemeClr val="accent5"/>
            </a:solidFill>
          </p:spPr>
          <p:txBody>
            <a:bodyPr wrap="square" rtlCol="0" anchor="ctr">
              <a:noAutofit/>
            </a:bodyPr>
            <a:lstStyle/>
            <a:p>
              <a:pPr algn="ctr"/>
              <a:r>
                <a:rPr lang="en-US" sz="1050" b="1" spc="-75" dirty="0">
                  <a:solidFill>
                    <a:schemeClr val="bg1"/>
                  </a:solidFill>
                </a:rPr>
                <a:t>DOG WALKING</a:t>
              </a:r>
            </a:p>
          </p:txBody>
        </p:sp>
        <p:sp>
          <p:nvSpPr>
            <p:cNvPr id="26" name="Triangle 25"/>
            <p:cNvSpPr/>
            <p:nvPr/>
          </p:nvSpPr>
          <p:spPr>
            <a:xfrm>
              <a:off x="4873392" y="5512531"/>
              <a:ext cx="158480" cy="6205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grpSp>
      <p:grpSp>
        <p:nvGrpSpPr>
          <p:cNvPr id="32" name="Group 31"/>
          <p:cNvGrpSpPr/>
          <p:nvPr/>
        </p:nvGrpSpPr>
        <p:grpSpPr>
          <a:xfrm>
            <a:off x="5065864" y="3708688"/>
            <a:ext cx="1197557" cy="512873"/>
            <a:chOff x="6960801" y="5512531"/>
            <a:chExt cx="1596742" cy="683831"/>
          </a:xfrm>
        </p:grpSpPr>
        <p:sp>
          <p:nvSpPr>
            <p:cNvPr id="17" name="TextBox 16"/>
            <p:cNvSpPr txBox="1"/>
            <p:nvPr/>
          </p:nvSpPr>
          <p:spPr>
            <a:xfrm>
              <a:off x="6960801" y="5564956"/>
              <a:ext cx="1596742" cy="631406"/>
            </a:xfrm>
            <a:prstGeom prst="rect">
              <a:avLst/>
            </a:prstGeom>
            <a:solidFill>
              <a:schemeClr val="accent4"/>
            </a:solidFill>
          </p:spPr>
          <p:txBody>
            <a:bodyPr wrap="square" rtlCol="0" anchor="ctr">
              <a:noAutofit/>
            </a:bodyPr>
            <a:lstStyle/>
            <a:p>
              <a:pPr algn="ctr"/>
              <a:r>
                <a:rPr lang="en-US" sz="1050" b="1" spc="-75" dirty="0">
                  <a:solidFill>
                    <a:schemeClr val="bg1"/>
                  </a:solidFill>
                </a:rPr>
                <a:t>FOOD</a:t>
              </a:r>
            </a:p>
            <a:p>
              <a:pPr algn="ctr"/>
              <a:r>
                <a:rPr lang="en-US" sz="1050" b="1" spc="-75" dirty="0">
                  <a:solidFill>
                    <a:schemeClr val="bg1"/>
                  </a:solidFill>
                </a:rPr>
                <a:t>DELIVERY</a:t>
              </a:r>
            </a:p>
          </p:txBody>
        </p:sp>
        <p:sp>
          <p:nvSpPr>
            <p:cNvPr id="27" name="Triangle 26"/>
            <p:cNvSpPr/>
            <p:nvPr/>
          </p:nvSpPr>
          <p:spPr>
            <a:xfrm>
              <a:off x="7684755" y="5512531"/>
              <a:ext cx="158480" cy="6205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grpSp>
      <p:grpSp>
        <p:nvGrpSpPr>
          <p:cNvPr id="29" name="Group 28"/>
          <p:cNvGrpSpPr/>
          <p:nvPr/>
        </p:nvGrpSpPr>
        <p:grpSpPr>
          <a:xfrm>
            <a:off x="7253532" y="3708688"/>
            <a:ext cx="1197557" cy="512873"/>
            <a:chOff x="9671376" y="5512531"/>
            <a:chExt cx="1596742" cy="683831"/>
          </a:xfrm>
        </p:grpSpPr>
        <p:sp>
          <p:nvSpPr>
            <p:cNvPr id="19" name="TextBox 18"/>
            <p:cNvSpPr txBox="1"/>
            <p:nvPr/>
          </p:nvSpPr>
          <p:spPr>
            <a:xfrm>
              <a:off x="9671376" y="5564956"/>
              <a:ext cx="1596742" cy="631406"/>
            </a:xfrm>
            <a:prstGeom prst="rect">
              <a:avLst/>
            </a:prstGeom>
            <a:solidFill>
              <a:srgbClr val="4A7D35"/>
            </a:solidFill>
          </p:spPr>
          <p:txBody>
            <a:bodyPr wrap="square" rtlCol="0" anchor="ctr">
              <a:noAutofit/>
            </a:bodyPr>
            <a:lstStyle/>
            <a:p>
              <a:pPr algn="ctr"/>
              <a:r>
                <a:rPr lang="en-US" sz="1050" b="1" spc="-75" dirty="0">
                  <a:solidFill>
                    <a:schemeClr val="bg1"/>
                  </a:solidFill>
                </a:rPr>
                <a:t>SHIPPING</a:t>
              </a:r>
            </a:p>
          </p:txBody>
        </p:sp>
        <p:sp>
          <p:nvSpPr>
            <p:cNvPr id="28" name="Triangle 27"/>
            <p:cNvSpPr/>
            <p:nvPr/>
          </p:nvSpPr>
          <p:spPr>
            <a:xfrm>
              <a:off x="10390507" y="5512531"/>
              <a:ext cx="158480" cy="62050"/>
            </a:xfrm>
            <a:prstGeom prst="triangle">
              <a:avLst/>
            </a:prstGeom>
            <a:solidFill>
              <a:srgbClr val="4A7D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grpSp>
      <p:pic>
        <p:nvPicPr>
          <p:cNvPr id="37" name="Picture 36"/>
          <p:cNvPicPr>
            <a:picLocks noChangeAspect="1"/>
          </p:cNvPicPr>
          <p:nvPr/>
        </p:nvPicPr>
        <p:blipFill>
          <a:blip r:embed="rId12">
            <a:biLevel thresh="75000"/>
            <a:alphaModFix amt="69000"/>
            <a:extLst>
              <a:ext uri="{BEBA8EAE-BF5A-486C-A8C5-ECC9F3942E4B}">
                <a14:imgProps xmlns:a14="http://schemas.microsoft.com/office/drawing/2010/main">
                  <a14:imgLayer r:embed="rId13">
                    <a14:imgEffect>
                      <a14:brightnessContrast bright="5000" contrast="-47000"/>
                    </a14:imgEffect>
                  </a14:imgLayer>
                </a14:imgProps>
              </a:ext>
            </a:extLst>
          </a:blip>
          <a:stretch>
            <a:fillRect/>
          </a:stretch>
        </p:blipFill>
        <p:spPr>
          <a:xfrm>
            <a:off x="2723571" y="1475320"/>
            <a:ext cx="1549823" cy="543755"/>
          </a:xfrm>
          <a:prstGeom prst="rect">
            <a:avLst/>
          </a:prstGeom>
        </p:spPr>
      </p:pic>
    </p:spTree>
    <p:extLst>
      <p:ext uri="{BB962C8B-B14F-4D97-AF65-F5344CB8AC3E}">
        <p14:creationId xmlns:p14="http://schemas.microsoft.com/office/powerpoint/2010/main" val="1842638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0" y="4172551"/>
            <a:ext cx="9144000" cy="970949"/>
          </a:xfrm>
          <a:prstGeom prst="rect">
            <a:avLst/>
          </a:prstGeom>
          <a:solidFill>
            <a:srgbClr val="AAADAE">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grpSp>
        <p:nvGrpSpPr>
          <p:cNvPr id="4" name="Group 3"/>
          <p:cNvGrpSpPr/>
          <p:nvPr/>
        </p:nvGrpSpPr>
        <p:grpSpPr>
          <a:xfrm>
            <a:off x="2084842" y="538567"/>
            <a:ext cx="4937879" cy="2255165"/>
            <a:chOff x="2779790" y="718089"/>
            <a:chExt cx="6583838" cy="3006886"/>
          </a:xfrm>
        </p:grpSpPr>
        <p:sp>
          <p:nvSpPr>
            <p:cNvPr id="3" name="Rectangle 2"/>
            <p:cNvSpPr/>
            <p:nvPr/>
          </p:nvSpPr>
          <p:spPr>
            <a:xfrm>
              <a:off x="4127633" y="718089"/>
              <a:ext cx="3936733" cy="3006886"/>
            </a:xfrm>
            <a:prstGeom prst="rect">
              <a:avLst/>
            </a:prstGeom>
            <a:noFill/>
            <a:ln w="152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accent3"/>
                </a:solidFill>
              </a:endParaRPr>
            </a:p>
          </p:txBody>
        </p:sp>
        <p:grpSp>
          <p:nvGrpSpPr>
            <p:cNvPr id="42" name="Group 41"/>
            <p:cNvGrpSpPr/>
            <p:nvPr/>
          </p:nvGrpSpPr>
          <p:grpSpPr>
            <a:xfrm>
              <a:off x="2779790" y="718089"/>
              <a:ext cx="6583838" cy="2786049"/>
              <a:chOff x="3166405" y="1180102"/>
              <a:chExt cx="6583838" cy="2786049"/>
            </a:xfrm>
          </p:grpSpPr>
          <p:sp>
            <p:nvSpPr>
              <p:cNvPr id="2" name="TextBox 1"/>
              <p:cNvSpPr txBox="1"/>
              <p:nvPr/>
            </p:nvSpPr>
            <p:spPr>
              <a:xfrm>
                <a:off x="3173277" y="1180102"/>
                <a:ext cx="6576966" cy="2246769"/>
              </a:xfrm>
              <a:prstGeom prst="rect">
                <a:avLst/>
              </a:prstGeom>
              <a:noFill/>
              <a:ln>
                <a:noFill/>
              </a:ln>
            </p:spPr>
            <p:txBody>
              <a:bodyPr wrap="square" rtlCol="0">
                <a:spAutoFit/>
              </a:bodyPr>
              <a:lstStyle/>
              <a:p>
                <a:pPr algn="ctr"/>
                <a:r>
                  <a:rPr lang="en-US" sz="10350" b="1" spc="-375" dirty="0">
                    <a:solidFill>
                      <a:schemeClr val="accent5"/>
                    </a:solidFill>
                  </a:rPr>
                  <a:t>500</a:t>
                </a:r>
              </a:p>
            </p:txBody>
          </p:sp>
          <p:sp>
            <p:nvSpPr>
              <p:cNvPr id="41" name="TextBox 40"/>
              <p:cNvSpPr txBox="1"/>
              <p:nvPr/>
            </p:nvSpPr>
            <p:spPr>
              <a:xfrm>
                <a:off x="3166405" y="2827378"/>
                <a:ext cx="6576966" cy="1138773"/>
              </a:xfrm>
              <a:prstGeom prst="rect">
                <a:avLst/>
              </a:prstGeom>
              <a:noFill/>
              <a:ln>
                <a:noFill/>
              </a:ln>
            </p:spPr>
            <p:txBody>
              <a:bodyPr wrap="square" rtlCol="0">
                <a:spAutoFit/>
              </a:bodyPr>
              <a:lstStyle/>
              <a:p>
                <a:pPr algn="ctr"/>
                <a:r>
                  <a:rPr lang="en-CA" sz="4950" b="1" spc="-375" dirty="0">
                    <a:solidFill>
                      <a:schemeClr val="accent5"/>
                    </a:solidFill>
                  </a:rPr>
                  <a:t>IN 2014</a:t>
                </a:r>
                <a:endParaRPr lang="en-US" sz="4950" b="1" spc="-375" dirty="0">
                  <a:solidFill>
                    <a:schemeClr val="accent5"/>
                  </a:solidFill>
                </a:endParaRPr>
              </a:p>
            </p:txBody>
          </p:sp>
        </p:grpSp>
      </p:grpSp>
      <p:pic>
        <p:nvPicPr>
          <p:cNvPr id="20" name="Picture 19"/>
          <p:cNvPicPr>
            <a:picLocks noChangeAspect="1"/>
          </p:cNvPicPr>
          <p:nvPr/>
        </p:nvPicPr>
        <p:blipFill>
          <a:blip r:embed="rId3"/>
          <a:stretch>
            <a:fillRect/>
          </a:stretch>
        </p:blipFill>
        <p:spPr>
          <a:xfrm>
            <a:off x="1504950" y="2125279"/>
            <a:ext cx="6134100" cy="2495550"/>
          </a:xfrm>
          <a:prstGeom prst="rect">
            <a:avLst/>
          </a:prstGeom>
        </p:spPr>
      </p:pic>
    </p:spTree>
    <p:extLst>
      <p:ext uri="{BB962C8B-B14F-4D97-AF65-F5344CB8AC3E}">
        <p14:creationId xmlns:p14="http://schemas.microsoft.com/office/powerpoint/2010/main" val="13477902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4572000" y="493295"/>
            <a:ext cx="0" cy="40907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087" y="234803"/>
            <a:ext cx="3171825" cy="4607719"/>
          </a:xfrm>
          <a:prstGeom prst="rect">
            <a:avLst/>
          </a:prstGeom>
        </p:spPr>
      </p:pic>
    </p:spTree>
    <p:extLst>
      <p:ext uri="{BB962C8B-B14F-4D97-AF65-F5344CB8AC3E}">
        <p14:creationId xmlns:p14="http://schemas.microsoft.com/office/powerpoint/2010/main" val="2112921975"/>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www.canadapost.ca/cpo/mc/assets/images/stamps/2008_McLaughlin_stamp.jpg"/>
          <p:cNvPicPr>
            <a:picLocks noChangeAspect="1" noChangeArrowheads="1"/>
          </p:cNvPicPr>
          <p:nvPr/>
        </p:nvPicPr>
        <p:blipFill rotWithShape="1">
          <a:blip r:embed="rId3">
            <a:extLst>
              <a:ext uri="{28A0092B-C50C-407E-A947-70E740481C1C}">
                <a14:useLocalDpi xmlns:a14="http://schemas.microsoft.com/office/drawing/2010/main" val="0"/>
              </a:ext>
            </a:extLst>
          </a:blip>
          <a:srcRect l="5134" t="8133" r="5044" b="8107"/>
          <a:stretch/>
        </p:blipFill>
        <p:spPr bwMode="auto">
          <a:xfrm>
            <a:off x="1" y="-108168"/>
            <a:ext cx="9116102" cy="5251668"/>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83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4048" r="5838" b="54650"/>
          <a:stretch/>
        </p:blipFill>
        <p:spPr>
          <a:xfrm>
            <a:off x="0" y="-57752"/>
            <a:ext cx="9144000" cy="5201252"/>
          </a:xfrm>
          <a:prstGeom prst="rect">
            <a:avLst/>
          </a:prstGeom>
        </p:spPr>
      </p:pic>
    </p:spTree>
    <p:extLst>
      <p:ext uri="{BB962C8B-B14F-4D97-AF65-F5344CB8AC3E}">
        <p14:creationId xmlns:p14="http://schemas.microsoft.com/office/powerpoint/2010/main" val="408279102"/>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ride sharing compan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75" y="1145494"/>
            <a:ext cx="7819339" cy="315073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apple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6985" y="1672204"/>
            <a:ext cx="1048656" cy="104865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zipc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7782" y="3570862"/>
            <a:ext cx="1123043" cy="112304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mage result for google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7175" y="1145494"/>
            <a:ext cx="1919968" cy="63935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autobleu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47" y="2580199"/>
            <a:ext cx="1137706" cy="819149"/>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Image result for djum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7176" y="4009117"/>
            <a:ext cx="787549" cy="787549"/>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Image result for carfull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55977" y="4398894"/>
            <a:ext cx="1642333" cy="590024"/>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Image result for carm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41964" y="4009117"/>
            <a:ext cx="897789" cy="897789"/>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Image result for tesla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45495" y="3939835"/>
            <a:ext cx="1165110" cy="1165110"/>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Image result for green wheels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10962" y="4435307"/>
            <a:ext cx="1534534" cy="517197"/>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p:cNvSpPr txBox="1">
            <a:spLocks/>
          </p:cNvSpPr>
          <p:nvPr/>
        </p:nvSpPr>
        <p:spPr>
          <a:xfrm>
            <a:off x="37647" y="186135"/>
            <a:ext cx="9144000" cy="876300"/>
          </a:xfrm>
          <a:prstGeom prst="rect">
            <a:avLst/>
          </a:prstGeom>
        </p:spPr>
        <p:txBody>
          <a:bodyPr/>
          <a:lstStyle>
            <a:lvl1pPr algn="l" rtl="0" eaLnBrk="1" fontAlgn="base" hangingPunct="1">
              <a:spcBef>
                <a:spcPct val="0"/>
              </a:spcBef>
              <a:spcAft>
                <a:spcPct val="0"/>
              </a:spcAft>
              <a:defRPr lang="en-US" sz="2800" b="0" i="0" cap="none" smtClean="0">
                <a:solidFill>
                  <a:srgbClr val="636466"/>
                </a:solidFill>
                <a:latin typeface="+mj-lt"/>
                <a:ea typeface="+mj-ea"/>
                <a:cs typeface="+mj-cs"/>
              </a:defRPr>
            </a:lvl1pPr>
            <a:lvl2pPr algn="l" rtl="0" eaLnBrk="1" fontAlgn="base" hangingPunct="1">
              <a:spcBef>
                <a:spcPct val="0"/>
              </a:spcBef>
              <a:spcAft>
                <a:spcPct val="0"/>
              </a:spcAft>
              <a:defRPr sz="2200">
                <a:solidFill>
                  <a:schemeClr val="bg1"/>
                </a:solidFill>
                <a:latin typeface="Arial" charset="0"/>
              </a:defRPr>
            </a:lvl2pPr>
            <a:lvl3pPr algn="l" rtl="0" eaLnBrk="1" fontAlgn="base" hangingPunct="1">
              <a:spcBef>
                <a:spcPct val="0"/>
              </a:spcBef>
              <a:spcAft>
                <a:spcPct val="0"/>
              </a:spcAft>
              <a:defRPr sz="2200">
                <a:solidFill>
                  <a:schemeClr val="bg1"/>
                </a:solidFill>
                <a:latin typeface="Arial" charset="0"/>
              </a:defRPr>
            </a:lvl3pPr>
            <a:lvl4pPr algn="l" rtl="0" eaLnBrk="1" fontAlgn="base" hangingPunct="1">
              <a:spcBef>
                <a:spcPct val="0"/>
              </a:spcBef>
              <a:spcAft>
                <a:spcPct val="0"/>
              </a:spcAft>
              <a:defRPr sz="2200">
                <a:solidFill>
                  <a:schemeClr val="bg1"/>
                </a:solidFill>
                <a:latin typeface="Arial" charset="0"/>
              </a:defRPr>
            </a:lvl4pPr>
            <a:lvl5pPr algn="l" rtl="0" eaLnBrk="1" fontAlgn="base" hangingPunct="1">
              <a:spcBef>
                <a:spcPct val="0"/>
              </a:spcBef>
              <a:spcAft>
                <a:spcPct val="0"/>
              </a:spcAft>
              <a:defRPr sz="2200">
                <a:solidFill>
                  <a:schemeClr val="bg1"/>
                </a:solidFill>
                <a:latin typeface="Arial" charset="0"/>
              </a:defRPr>
            </a:lvl5pPr>
            <a:lvl6pPr marL="457200" algn="l" rtl="0" eaLnBrk="1" fontAlgn="base" hangingPunct="1">
              <a:spcBef>
                <a:spcPct val="0"/>
              </a:spcBef>
              <a:spcAft>
                <a:spcPct val="0"/>
              </a:spcAft>
              <a:defRPr sz="2200">
                <a:solidFill>
                  <a:schemeClr val="bg1"/>
                </a:solidFill>
                <a:latin typeface="Arial" charset="0"/>
              </a:defRPr>
            </a:lvl6pPr>
            <a:lvl7pPr marL="914400" algn="l" rtl="0" eaLnBrk="1" fontAlgn="base" hangingPunct="1">
              <a:spcBef>
                <a:spcPct val="0"/>
              </a:spcBef>
              <a:spcAft>
                <a:spcPct val="0"/>
              </a:spcAft>
              <a:defRPr sz="2200">
                <a:solidFill>
                  <a:schemeClr val="bg1"/>
                </a:solidFill>
                <a:latin typeface="Arial" charset="0"/>
              </a:defRPr>
            </a:lvl7pPr>
            <a:lvl8pPr marL="1371600" algn="l" rtl="0" eaLnBrk="1" fontAlgn="base" hangingPunct="1">
              <a:spcBef>
                <a:spcPct val="0"/>
              </a:spcBef>
              <a:spcAft>
                <a:spcPct val="0"/>
              </a:spcAft>
              <a:defRPr sz="2200">
                <a:solidFill>
                  <a:schemeClr val="bg1"/>
                </a:solidFill>
                <a:latin typeface="Arial" charset="0"/>
              </a:defRPr>
            </a:lvl8pPr>
            <a:lvl9pPr marL="1828800" algn="l" rtl="0" eaLnBrk="1" fontAlgn="base" hangingPunct="1">
              <a:spcBef>
                <a:spcPct val="0"/>
              </a:spcBef>
              <a:spcAft>
                <a:spcPct val="0"/>
              </a:spcAft>
              <a:defRPr sz="2200">
                <a:solidFill>
                  <a:schemeClr val="bg1"/>
                </a:solidFill>
                <a:latin typeface="Arial" charset="0"/>
              </a:defRPr>
            </a:lvl9pPr>
          </a:lstStyle>
          <a:p>
            <a:pPr algn="ctr"/>
            <a:r>
              <a:rPr lang="en-US" sz="4000" b="1" kern="0" dirty="0"/>
              <a:t>DISRUPTION EVERYWHERE</a:t>
            </a:r>
          </a:p>
        </p:txBody>
      </p:sp>
    </p:spTree>
    <p:extLst>
      <p:ext uri="{BB962C8B-B14F-4D97-AF65-F5344CB8AC3E}">
        <p14:creationId xmlns:p14="http://schemas.microsoft.com/office/powerpoint/2010/main" val="82333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819" b="5135"/>
          <a:stretch/>
        </p:blipFill>
        <p:spPr>
          <a:xfrm>
            <a:off x="-1" y="-1"/>
            <a:ext cx="9144001" cy="5143501"/>
          </a:xfrm>
          <a:prstGeom prst="rect">
            <a:avLst/>
          </a:prstGeom>
        </p:spPr>
      </p:pic>
      <p:sp>
        <p:nvSpPr>
          <p:cNvPr id="5" name="TextBox 4"/>
          <p:cNvSpPr txBox="1"/>
          <p:nvPr/>
        </p:nvSpPr>
        <p:spPr>
          <a:xfrm>
            <a:off x="88983" y="86477"/>
            <a:ext cx="8620125" cy="1468438"/>
          </a:xfrm>
          <a:prstGeom prst="rect">
            <a:avLst/>
          </a:prstGeom>
          <a:noFill/>
          <a:ln>
            <a:noFill/>
          </a:ln>
          <a:effectLst/>
        </p:spPr>
        <p:style>
          <a:lnRef idx="0">
            <a:schemeClr val="accent2"/>
          </a:lnRef>
          <a:fillRef idx="3">
            <a:schemeClr val="accent2"/>
          </a:fillRef>
          <a:effectRef idx="3">
            <a:schemeClr val="accent2"/>
          </a:effectRef>
          <a:fontRef idx="minor">
            <a:schemeClr val="lt1"/>
          </a:fontRef>
        </p:style>
        <p:txBody>
          <a:bodyPr wrap="square" rtlCol="0">
            <a:noAutofit/>
          </a:bodyPr>
          <a:lstStyle/>
          <a:p>
            <a:pPr>
              <a:defRPr/>
            </a:pPr>
            <a:r>
              <a:rPr lang="en-US" sz="2500" b="1" i="1" dirty="0">
                <a:ln>
                  <a:solidFill>
                    <a:schemeClr val="bg1"/>
                  </a:solidFill>
                </a:ln>
                <a:solidFill>
                  <a:schemeClr val="bg1"/>
                </a:solidFill>
                <a:latin typeface="Calibri" panose="020F0502020204030204" pitchFamily="34" charset="0"/>
                <a:cs typeface="Arial" panose="020B0604020202020204" pitchFamily="34" charset="0"/>
              </a:rPr>
              <a:t>“Our goal is to disrupt ourselves, and own the customer relationship beyond the car” </a:t>
            </a:r>
          </a:p>
          <a:p>
            <a:pPr algn="r">
              <a:defRPr/>
            </a:pPr>
            <a:r>
              <a:rPr lang="en-US" sz="2000" b="1" i="1" dirty="0">
                <a:ln>
                  <a:solidFill>
                    <a:schemeClr val="bg1"/>
                  </a:solidFill>
                </a:ln>
                <a:solidFill>
                  <a:schemeClr val="bg1"/>
                </a:solidFill>
                <a:latin typeface="Calibri" panose="020F0502020204030204" pitchFamily="34" charset="0"/>
                <a:cs typeface="Arial" panose="020B0604020202020204" pitchFamily="34" charset="0"/>
              </a:rPr>
              <a:t>- Mary Barra</a:t>
            </a:r>
          </a:p>
        </p:txBody>
      </p:sp>
    </p:spTree>
    <p:extLst>
      <p:ext uri="{BB962C8B-B14F-4D97-AF65-F5344CB8AC3E}">
        <p14:creationId xmlns:p14="http://schemas.microsoft.com/office/powerpoint/2010/main" val="300059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816" y="-13203"/>
            <a:ext cx="2283714" cy="51435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113" dirty="0">
                <a:solidFill>
                  <a:srgbClr val="FFC000"/>
                </a:solidFill>
              </a:rPr>
              <a:t>Connected</a:t>
            </a:r>
          </a:p>
        </p:txBody>
      </p:sp>
      <p:sp>
        <p:nvSpPr>
          <p:cNvPr id="23" name="Rectangle 22"/>
          <p:cNvSpPr/>
          <p:nvPr/>
        </p:nvSpPr>
        <p:spPr>
          <a:xfrm>
            <a:off x="6855348" y="-5162"/>
            <a:ext cx="2283714"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pc="-113" dirty="0">
                <a:solidFill>
                  <a:schemeClr val="tx1">
                    <a:lumMod val="85000"/>
                    <a:lumOff val="15000"/>
                  </a:schemeClr>
                </a:solidFill>
              </a:rPr>
              <a:t>Shared</a:t>
            </a:r>
          </a:p>
        </p:txBody>
      </p:sp>
      <p:sp>
        <p:nvSpPr>
          <p:cNvPr id="24" name="Rectangle 23"/>
          <p:cNvSpPr/>
          <p:nvPr/>
        </p:nvSpPr>
        <p:spPr>
          <a:xfrm>
            <a:off x="-967" y="-5162"/>
            <a:ext cx="2297348"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pc="-113" dirty="0">
                <a:solidFill>
                  <a:srgbClr val="FFC000"/>
                </a:solidFill>
              </a:rPr>
              <a:t>Electric</a:t>
            </a:r>
          </a:p>
        </p:txBody>
      </p:sp>
      <p:sp>
        <p:nvSpPr>
          <p:cNvPr id="25" name="Rectangle 24"/>
          <p:cNvSpPr/>
          <p:nvPr/>
        </p:nvSpPr>
        <p:spPr>
          <a:xfrm>
            <a:off x="4570530" y="-17862"/>
            <a:ext cx="2290616" cy="5156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pc="-113" dirty="0">
                <a:solidFill>
                  <a:schemeClr val="tx1">
                    <a:lumMod val="85000"/>
                    <a:lumOff val="15000"/>
                  </a:schemeClr>
                </a:solidFill>
              </a:rPr>
              <a:t>Autonomous</a:t>
            </a: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4336" t="21571" r="24336" b="21571"/>
          <a:stretch/>
        </p:blipFill>
        <p:spPr>
          <a:xfrm>
            <a:off x="2296381" y="346075"/>
            <a:ext cx="2251415" cy="1868436"/>
          </a:xfrm>
          <a:prstGeom prst="rect">
            <a:avLst/>
          </a:prstGeom>
        </p:spPr>
      </p:pic>
      <p:pic>
        <p:nvPicPr>
          <p:cNvPr id="26" name="Picture 25"/>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7057524" y="346074"/>
            <a:ext cx="1904762" cy="1904762"/>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281" y="378798"/>
            <a:ext cx="1802990" cy="1802990"/>
          </a:xfrm>
          <a:prstGeom prst="rect">
            <a:avLst/>
          </a:prstGeom>
        </p:spPr>
      </p:pic>
      <p:pic>
        <p:nvPicPr>
          <p:cNvPr id="28" name="Picture 27"/>
          <p:cNvPicPr>
            <a:picLocks noChangeAspect="1"/>
          </p:cNvPicPr>
          <p:nvPr/>
        </p:nvPicPr>
        <p:blipFill>
          <a:blip r:embed="rId6">
            <a:lum bright="20000"/>
            <a:extLst>
              <a:ext uri="{28A0092B-C50C-407E-A947-70E740481C1C}">
                <a14:useLocalDpi xmlns:a14="http://schemas.microsoft.com/office/drawing/2010/main" val="0"/>
              </a:ext>
            </a:extLst>
          </a:blip>
          <a:stretch>
            <a:fillRect/>
          </a:stretch>
        </p:blipFill>
        <p:spPr>
          <a:xfrm>
            <a:off x="4821165" y="378295"/>
            <a:ext cx="1904762" cy="1904762"/>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01748" y="3784881"/>
            <a:ext cx="1192232" cy="1192232"/>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761" y="4096251"/>
            <a:ext cx="1966259" cy="743416"/>
          </a:xfrm>
          <a:prstGeom prst="rect">
            <a:avLst/>
          </a:prstGeom>
        </p:spPr>
      </p:pic>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86307" y="4217507"/>
            <a:ext cx="2024426" cy="430190"/>
          </a:xfrm>
          <a:prstGeom prst="rect">
            <a:avLst/>
          </a:prstGeom>
        </p:spPr>
      </p:pic>
      <p:pic>
        <p:nvPicPr>
          <p:cNvPr id="14" name="Picture 13"/>
          <p:cNvPicPr>
            <a:picLocks noChangeAspect="1"/>
          </p:cNvPicPr>
          <p:nvPr/>
        </p:nvPicPr>
        <p:blipFill rotWithShape="1">
          <a:blip r:embed="rId10" cstate="print">
            <a:extLst>
              <a:ext uri="{28A0092B-C50C-407E-A947-70E740481C1C}">
                <a14:useLocalDpi xmlns:a14="http://schemas.microsoft.com/office/drawing/2010/main" val="0"/>
              </a:ext>
            </a:extLst>
          </a:blip>
          <a:srcRect t="56663"/>
          <a:stretch/>
        </p:blipFill>
        <p:spPr>
          <a:xfrm>
            <a:off x="7057286" y="4144686"/>
            <a:ext cx="2086714" cy="472622"/>
          </a:xfrm>
          <a:prstGeom prst="rect">
            <a:avLst/>
          </a:prstGeom>
        </p:spPr>
      </p:pic>
    </p:spTree>
    <p:extLst>
      <p:ext uri="{BB962C8B-B14F-4D97-AF65-F5344CB8AC3E}">
        <p14:creationId xmlns:p14="http://schemas.microsoft.com/office/powerpoint/2010/main" val="10319863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816" y="-13203"/>
            <a:ext cx="2283714" cy="51435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113" dirty="0">
                <a:solidFill>
                  <a:srgbClr val="FFC000"/>
                </a:solidFill>
              </a:rPr>
              <a:t>Connected</a:t>
            </a:r>
          </a:p>
        </p:txBody>
      </p:sp>
      <p:sp>
        <p:nvSpPr>
          <p:cNvPr id="23" name="Rectangle 22"/>
          <p:cNvSpPr/>
          <p:nvPr/>
        </p:nvSpPr>
        <p:spPr>
          <a:xfrm>
            <a:off x="6855348" y="-5162"/>
            <a:ext cx="2283714"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pc="-113" dirty="0">
                <a:solidFill>
                  <a:schemeClr val="tx1">
                    <a:lumMod val="85000"/>
                    <a:lumOff val="15000"/>
                  </a:schemeClr>
                </a:solidFill>
              </a:rPr>
              <a:t>Shared</a:t>
            </a:r>
          </a:p>
        </p:txBody>
      </p:sp>
      <p:sp>
        <p:nvSpPr>
          <p:cNvPr id="24" name="Rectangle 23"/>
          <p:cNvSpPr/>
          <p:nvPr/>
        </p:nvSpPr>
        <p:spPr>
          <a:xfrm>
            <a:off x="-967" y="-5162"/>
            <a:ext cx="2297348"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pc="-113" dirty="0">
                <a:solidFill>
                  <a:srgbClr val="FFC000"/>
                </a:solidFill>
              </a:rPr>
              <a:t>Electric</a:t>
            </a:r>
          </a:p>
        </p:txBody>
      </p:sp>
      <p:sp>
        <p:nvSpPr>
          <p:cNvPr id="25" name="Rectangle 24"/>
          <p:cNvSpPr/>
          <p:nvPr/>
        </p:nvSpPr>
        <p:spPr>
          <a:xfrm>
            <a:off x="4570530" y="-17862"/>
            <a:ext cx="2290616" cy="5156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pc="-113" dirty="0">
                <a:solidFill>
                  <a:schemeClr val="tx1">
                    <a:lumMod val="85000"/>
                    <a:lumOff val="15000"/>
                  </a:schemeClr>
                </a:solidFill>
              </a:rPr>
              <a:t>Autonomous</a:t>
            </a: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4336" t="21571" r="24336" b="21571"/>
          <a:stretch/>
        </p:blipFill>
        <p:spPr>
          <a:xfrm>
            <a:off x="2296381" y="346075"/>
            <a:ext cx="2251415" cy="1868436"/>
          </a:xfrm>
          <a:prstGeom prst="rect">
            <a:avLst/>
          </a:prstGeom>
        </p:spPr>
      </p:pic>
      <p:pic>
        <p:nvPicPr>
          <p:cNvPr id="26" name="Picture 25"/>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7057524" y="346074"/>
            <a:ext cx="1904762" cy="1904762"/>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281" y="378798"/>
            <a:ext cx="1802990" cy="1802990"/>
          </a:xfrm>
          <a:prstGeom prst="rect">
            <a:avLst/>
          </a:prstGeom>
        </p:spPr>
      </p:pic>
      <p:pic>
        <p:nvPicPr>
          <p:cNvPr id="28" name="Picture 27"/>
          <p:cNvPicPr>
            <a:picLocks noChangeAspect="1"/>
          </p:cNvPicPr>
          <p:nvPr/>
        </p:nvPicPr>
        <p:blipFill>
          <a:blip r:embed="rId6">
            <a:lum bright="20000"/>
            <a:extLst>
              <a:ext uri="{28A0092B-C50C-407E-A947-70E740481C1C}">
                <a14:useLocalDpi xmlns:a14="http://schemas.microsoft.com/office/drawing/2010/main" val="0"/>
              </a:ext>
            </a:extLst>
          </a:blip>
          <a:stretch>
            <a:fillRect/>
          </a:stretch>
        </p:blipFill>
        <p:spPr>
          <a:xfrm>
            <a:off x="4821165" y="378295"/>
            <a:ext cx="1904762" cy="1904762"/>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01748" y="3784881"/>
            <a:ext cx="1192232" cy="1192232"/>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761" y="4096251"/>
            <a:ext cx="1966259" cy="743416"/>
          </a:xfrm>
          <a:prstGeom prst="rect">
            <a:avLst/>
          </a:prstGeom>
        </p:spPr>
      </p:pic>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86307" y="4217507"/>
            <a:ext cx="2024426" cy="430190"/>
          </a:xfrm>
          <a:prstGeom prst="rect">
            <a:avLst/>
          </a:prstGeom>
        </p:spPr>
      </p:pic>
      <p:pic>
        <p:nvPicPr>
          <p:cNvPr id="14" name="Picture 13"/>
          <p:cNvPicPr>
            <a:picLocks noChangeAspect="1"/>
          </p:cNvPicPr>
          <p:nvPr/>
        </p:nvPicPr>
        <p:blipFill rotWithShape="1">
          <a:blip r:embed="rId10" cstate="print">
            <a:extLst>
              <a:ext uri="{28A0092B-C50C-407E-A947-70E740481C1C}">
                <a14:useLocalDpi xmlns:a14="http://schemas.microsoft.com/office/drawing/2010/main" val="0"/>
              </a:ext>
            </a:extLst>
          </a:blip>
          <a:srcRect t="56663"/>
          <a:stretch/>
        </p:blipFill>
        <p:spPr>
          <a:xfrm>
            <a:off x="7057286" y="4144686"/>
            <a:ext cx="2086714" cy="472622"/>
          </a:xfrm>
          <a:prstGeom prst="rect">
            <a:avLst/>
          </a:prstGeom>
        </p:spPr>
      </p:pic>
      <p:sp>
        <p:nvSpPr>
          <p:cNvPr id="15" name="Rectangle 14"/>
          <p:cNvSpPr/>
          <p:nvPr/>
        </p:nvSpPr>
        <p:spPr bwMode="auto">
          <a:xfrm>
            <a:off x="2296381" y="-25903"/>
            <a:ext cx="6905538" cy="5156200"/>
          </a:xfrm>
          <a:prstGeom prst="rect">
            <a:avLst/>
          </a:prstGeom>
          <a:solidFill>
            <a:schemeClr val="bg2">
              <a:alpha val="83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72390" tIns="72390" rIns="72390" bIns="7239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err="1" smtClean="0">
              <a:ln>
                <a:noFill/>
              </a:ln>
              <a:solidFill>
                <a:schemeClr val="tx1"/>
              </a:solidFill>
              <a:effectLst/>
              <a:latin typeface="+mn-lt"/>
            </a:endParaRPr>
          </a:p>
        </p:txBody>
      </p:sp>
    </p:spTree>
    <p:extLst>
      <p:ext uri="{BB962C8B-B14F-4D97-AF65-F5344CB8AC3E}">
        <p14:creationId xmlns:p14="http://schemas.microsoft.com/office/powerpoint/2010/main" val="42313724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7445"/>
          <a:stretch/>
        </p:blipFill>
        <p:spPr>
          <a:xfrm>
            <a:off x="2001077" y="-1"/>
            <a:ext cx="7135304" cy="5143500"/>
          </a:xfrm>
          <a:prstGeom prst="rect">
            <a:avLst/>
          </a:prstGeom>
        </p:spPr>
      </p:pic>
      <p:sp>
        <p:nvSpPr>
          <p:cNvPr id="11" name="Rectangle 10"/>
          <p:cNvSpPr/>
          <p:nvPr/>
        </p:nvSpPr>
        <p:spPr>
          <a:xfrm>
            <a:off x="3834816" y="4467959"/>
            <a:ext cx="4318604" cy="615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prstClr val="black"/>
                </a:solidFill>
              </a:rPr>
              <a:t>2017 CHEVROLET BOLT EV </a:t>
            </a:r>
          </a:p>
        </p:txBody>
      </p:sp>
      <p:sp>
        <p:nvSpPr>
          <p:cNvPr id="4" name="Rectangle 3"/>
          <p:cNvSpPr/>
          <p:nvPr/>
        </p:nvSpPr>
        <p:spPr>
          <a:xfrm>
            <a:off x="-967" y="0"/>
            <a:ext cx="2283714" cy="51510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spc="-113" dirty="0">
                <a:solidFill>
                  <a:srgbClr val="FFC000"/>
                </a:solidFill>
              </a:rPr>
              <a:t>Electric</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281" y="378798"/>
            <a:ext cx="1802990" cy="180299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761" y="4096251"/>
            <a:ext cx="1966259" cy="743416"/>
          </a:xfrm>
          <a:prstGeom prst="rect">
            <a:avLst/>
          </a:prstGeom>
        </p:spPr>
      </p:pic>
      <p:cxnSp>
        <p:nvCxnSpPr>
          <p:cNvPr id="7" name="Straight Connector 6"/>
          <p:cNvCxnSpPr/>
          <p:nvPr/>
        </p:nvCxnSpPr>
        <p:spPr bwMode="auto">
          <a:xfrm>
            <a:off x="2282747" y="0"/>
            <a:ext cx="0" cy="5151039"/>
          </a:xfrm>
          <a:prstGeom prst="line">
            <a:avLst/>
          </a:prstGeom>
          <a:solidFill>
            <a:schemeClr val="bg2"/>
          </a:solidFill>
          <a:ln w="381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 name="TextBox 2"/>
          <p:cNvSpPr txBox="1"/>
          <p:nvPr/>
        </p:nvSpPr>
        <p:spPr>
          <a:xfrm>
            <a:off x="3187473" y="-175201"/>
            <a:ext cx="1606075" cy="1107996"/>
          </a:xfrm>
          <a:prstGeom prst="rect">
            <a:avLst/>
          </a:prstGeom>
          <a:noFill/>
        </p:spPr>
        <p:txBody>
          <a:bodyPr wrap="square" rtlCol="0">
            <a:spAutoFit/>
          </a:bodyPr>
          <a:lstStyle/>
          <a:p>
            <a:pPr algn="l"/>
            <a:r>
              <a:rPr lang="en-US" sz="6600" b="1" dirty="0" smtClean="0">
                <a:solidFill>
                  <a:srgbClr val="E2B90F"/>
                </a:solidFill>
                <a:latin typeface="+mn-lt"/>
              </a:rPr>
              <a:t>383</a:t>
            </a:r>
            <a:endParaRPr lang="en-US" sz="2800" b="1" dirty="0" smtClean="0">
              <a:latin typeface="+mn-lt"/>
            </a:endParaRPr>
          </a:p>
        </p:txBody>
      </p:sp>
      <p:sp>
        <p:nvSpPr>
          <p:cNvPr id="9" name="Rectangle 8"/>
          <p:cNvSpPr/>
          <p:nvPr/>
        </p:nvSpPr>
        <p:spPr>
          <a:xfrm>
            <a:off x="4376985" y="86410"/>
            <a:ext cx="4437572" cy="584775"/>
          </a:xfrm>
          <a:prstGeom prst="rect">
            <a:avLst/>
          </a:prstGeom>
        </p:spPr>
        <p:txBody>
          <a:bodyPr wrap="square">
            <a:spAutoFit/>
          </a:bodyPr>
          <a:lstStyle/>
          <a:p>
            <a:r>
              <a:rPr lang="en-US" sz="3200" b="1" dirty="0" smtClean="0">
                <a:latin typeface="+mn-lt"/>
              </a:rPr>
              <a:t>KILOMETRES OF RANGE</a:t>
            </a:r>
            <a:endParaRPr lang="en-US" sz="3200" dirty="0">
              <a:latin typeface="+mn-lt"/>
            </a:endParaRPr>
          </a:p>
        </p:txBody>
      </p:sp>
    </p:spTree>
    <p:extLst>
      <p:ext uri="{BB962C8B-B14F-4D97-AF65-F5344CB8AC3E}">
        <p14:creationId xmlns:p14="http://schemas.microsoft.com/office/powerpoint/2010/main" val="359569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Insert photo</a:t>
            </a:r>
            <a:endParaRPr lang="en-US" dirty="0"/>
          </a:p>
        </p:txBody>
      </p:sp>
      <p:sp>
        <p:nvSpPr>
          <p:cNvPr id="3" name="Text Placeholder 2"/>
          <p:cNvSpPr>
            <a:spLocks noGrp="1"/>
          </p:cNvSpPr>
          <p:nvPr>
            <p:ph type="body" sz="quarter" idx="10"/>
          </p:nvPr>
        </p:nvSpPr>
        <p:spPr/>
        <p:txBody>
          <a:bodyPr/>
          <a:lstStyle/>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0"/>
            <a:ext cx="6858000" cy="5143500"/>
          </a:xfrm>
          <a:prstGeom prst="rect">
            <a:avLst/>
          </a:prstGeom>
        </p:spPr>
      </p:pic>
      <p:sp>
        <p:nvSpPr>
          <p:cNvPr id="6" name="Rectangle 5"/>
          <p:cNvSpPr/>
          <p:nvPr/>
        </p:nvSpPr>
        <p:spPr>
          <a:xfrm>
            <a:off x="-967" y="0"/>
            <a:ext cx="2283714" cy="51510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spc="-113" dirty="0">
                <a:solidFill>
                  <a:srgbClr val="FFC000"/>
                </a:solidFill>
              </a:rPr>
              <a:t>Electric</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281" y="378798"/>
            <a:ext cx="1802990" cy="180299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761" y="4096251"/>
            <a:ext cx="1966259" cy="743416"/>
          </a:xfrm>
          <a:prstGeom prst="rect">
            <a:avLst/>
          </a:prstGeom>
        </p:spPr>
      </p:pic>
    </p:spTree>
    <p:extLst>
      <p:ext uri="{BB962C8B-B14F-4D97-AF65-F5344CB8AC3E}">
        <p14:creationId xmlns:p14="http://schemas.microsoft.com/office/powerpoint/2010/main" val="400396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286816" y="-13203"/>
            <a:ext cx="2283714" cy="51435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113" dirty="0">
                <a:solidFill>
                  <a:srgbClr val="FFC000"/>
                </a:solidFill>
              </a:rPr>
              <a:t>Connected</a:t>
            </a:r>
          </a:p>
        </p:txBody>
      </p:sp>
      <p:sp>
        <p:nvSpPr>
          <p:cNvPr id="17" name="Rectangle 16"/>
          <p:cNvSpPr/>
          <p:nvPr/>
        </p:nvSpPr>
        <p:spPr>
          <a:xfrm>
            <a:off x="6855348" y="-5162"/>
            <a:ext cx="2283714"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pc="-113" dirty="0">
                <a:solidFill>
                  <a:schemeClr val="tx1">
                    <a:lumMod val="85000"/>
                    <a:lumOff val="15000"/>
                  </a:schemeClr>
                </a:solidFill>
              </a:rPr>
              <a:t>Shared</a:t>
            </a:r>
          </a:p>
        </p:txBody>
      </p:sp>
      <p:sp>
        <p:nvSpPr>
          <p:cNvPr id="18" name="Rectangle 17"/>
          <p:cNvSpPr/>
          <p:nvPr/>
        </p:nvSpPr>
        <p:spPr>
          <a:xfrm>
            <a:off x="-967" y="-5162"/>
            <a:ext cx="2297348"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pc="-113" dirty="0">
                <a:solidFill>
                  <a:srgbClr val="FFC000"/>
                </a:solidFill>
              </a:rPr>
              <a:t>Electric</a:t>
            </a:r>
          </a:p>
        </p:txBody>
      </p:sp>
      <p:sp>
        <p:nvSpPr>
          <p:cNvPr id="19" name="Rectangle 18"/>
          <p:cNvSpPr/>
          <p:nvPr/>
        </p:nvSpPr>
        <p:spPr>
          <a:xfrm>
            <a:off x="4570530" y="-17862"/>
            <a:ext cx="2290616" cy="5156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pc="-113" dirty="0">
                <a:solidFill>
                  <a:schemeClr val="tx1">
                    <a:lumMod val="85000"/>
                    <a:lumOff val="15000"/>
                  </a:schemeClr>
                </a:solidFill>
              </a:rPr>
              <a:t>Autonomous</a:t>
            </a:r>
          </a:p>
        </p:txBody>
      </p:sp>
      <p:pic>
        <p:nvPicPr>
          <p:cNvPr id="20" name="Picture 19"/>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4336" t="21571" r="24336" b="21571"/>
          <a:stretch/>
        </p:blipFill>
        <p:spPr>
          <a:xfrm>
            <a:off x="2296381" y="346075"/>
            <a:ext cx="2251415" cy="1868436"/>
          </a:xfrm>
          <a:prstGeom prst="rect">
            <a:avLst/>
          </a:prstGeom>
        </p:spPr>
      </p:pic>
      <p:pic>
        <p:nvPicPr>
          <p:cNvPr id="21" name="Picture 20"/>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7057524" y="346074"/>
            <a:ext cx="1904762" cy="1904762"/>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281" y="378798"/>
            <a:ext cx="1802990" cy="1802990"/>
          </a:xfrm>
          <a:prstGeom prst="rect">
            <a:avLst/>
          </a:prstGeom>
        </p:spPr>
      </p:pic>
      <p:pic>
        <p:nvPicPr>
          <p:cNvPr id="30" name="Picture 29"/>
          <p:cNvPicPr>
            <a:picLocks noChangeAspect="1"/>
          </p:cNvPicPr>
          <p:nvPr/>
        </p:nvPicPr>
        <p:blipFill>
          <a:blip r:embed="rId6">
            <a:lum bright="20000"/>
            <a:extLst>
              <a:ext uri="{28A0092B-C50C-407E-A947-70E740481C1C}">
                <a14:useLocalDpi xmlns:a14="http://schemas.microsoft.com/office/drawing/2010/main" val="0"/>
              </a:ext>
            </a:extLst>
          </a:blip>
          <a:stretch>
            <a:fillRect/>
          </a:stretch>
        </p:blipFill>
        <p:spPr>
          <a:xfrm>
            <a:off x="4821165" y="378295"/>
            <a:ext cx="1904762" cy="1904762"/>
          </a:xfrm>
          <a:prstGeom prst="rect">
            <a:avLst/>
          </a:prstGeom>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01748" y="3784881"/>
            <a:ext cx="1192232" cy="1192232"/>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761" y="4096251"/>
            <a:ext cx="1966259" cy="743416"/>
          </a:xfrm>
          <a:prstGeom prst="rect">
            <a:avLst/>
          </a:prstGeom>
        </p:spPr>
      </p:pic>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86307" y="4217507"/>
            <a:ext cx="2024426" cy="430190"/>
          </a:xfrm>
          <a:prstGeom prst="rect">
            <a:avLst/>
          </a:prstGeom>
        </p:spPr>
      </p:pic>
      <p:pic>
        <p:nvPicPr>
          <p:cNvPr id="34" name="Picture 33"/>
          <p:cNvPicPr>
            <a:picLocks noChangeAspect="1"/>
          </p:cNvPicPr>
          <p:nvPr/>
        </p:nvPicPr>
        <p:blipFill rotWithShape="1">
          <a:blip r:embed="rId10" cstate="print">
            <a:extLst>
              <a:ext uri="{28A0092B-C50C-407E-A947-70E740481C1C}">
                <a14:useLocalDpi xmlns:a14="http://schemas.microsoft.com/office/drawing/2010/main" val="0"/>
              </a:ext>
            </a:extLst>
          </a:blip>
          <a:srcRect t="56663"/>
          <a:stretch/>
        </p:blipFill>
        <p:spPr>
          <a:xfrm>
            <a:off x="7057286" y="4144686"/>
            <a:ext cx="2086714" cy="472622"/>
          </a:xfrm>
          <a:prstGeom prst="rect">
            <a:avLst/>
          </a:prstGeom>
        </p:spPr>
      </p:pic>
      <p:sp>
        <p:nvSpPr>
          <p:cNvPr id="36" name="Rectangle 35"/>
          <p:cNvSpPr/>
          <p:nvPr/>
        </p:nvSpPr>
        <p:spPr bwMode="auto">
          <a:xfrm>
            <a:off x="4557361" y="0"/>
            <a:ext cx="4604235" cy="5156200"/>
          </a:xfrm>
          <a:prstGeom prst="rect">
            <a:avLst/>
          </a:prstGeom>
          <a:solidFill>
            <a:schemeClr val="bg2">
              <a:alpha val="83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72390" tIns="72390" rIns="72390" bIns="7239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err="1" smtClean="0">
              <a:ln>
                <a:noFill/>
              </a:ln>
              <a:solidFill>
                <a:schemeClr val="tx1"/>
              </a:solidFill>
              <a:effectLst/>
              <a:latin typeface="+mn-lt"/>
            </a:endParaRPr>
          </a:p>
        </p:txBody>
      </p:sp>
      <p:sp>
        <p:nvSpPr>
          <p:cNvPr id="2" name="Rectangle 1"/>
          <p:cNvSpPr/>
          <p:nvPr/>
        </p:nvSpPr>
        <p:spPr bwMode="auto">
          <a:xfrm>
            <a:off x="-10344" y="19364"/>
            <a:ext cx="2303382" cy="5156200"/>
          </a:xfrm>
          <a:prstGeom prst="rect">
            <a:avLst/>
          </a:prstGeom>
          <a:solidFill>
            <a:schemeClr val="bg2">
              <a:alpha val="83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72390" tIns="72390" rIns="72390" bIns="7239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err="1" smtClean="0">
              <a:ln>
                <a:noFill/>
              </a:ln>
              <a:solidFill>
                <a:schemeClr val="tx1"/>
              </a:solidFill>
              <a:effectLst/>
              <a:latin typeface="+mn-lt"/>
            </a:endParaRPr>
          </a:p>
        </p:txBody>
      </p:sp>
    </p:spTree>
    <p:extLst>
      <p:ext uri="{BB962C8B-B14F-4D97-AF65-F5344CB8AC3E}">
        <p14:creationId xmlns:p14="http://schemas.microsoft.com/office/powerpoint/2010/main" val="1239756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1741" y="1237253"/>
            <a:ext cx="1871646" cy="3327371"/>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8767" y="1237252"/>
            <a:ext cx="1871646" cy="3327371"/>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5793" y="1237252"/>
            <a:ext cx="1874036" cy="3327371"/>
          </a:xfrm>
          <a:prstGeom prst="rect">
            <a:avLst/>
          </a:prstGeom>
          <a:ln>
            <a:noFill/>
          </a:ln>
          <a:effectLst>
            <a:outerShdw blurRad="190500" algn="tl" rotWithShape="0">
              <a:srgbClr val="000000">
                <a:alpha val="70000"/>
              </a:srgbClr>
            </a:outerShdw>
          </a:effectLst>
        </p:spPr>
      </p:pic>
      <p:sp>
        <p:nvSpPr>
          <p:cNvPr id="9" name="Title 1"/>
          <p:cNvSpPr txBox="1">
            <a:spLocks/>
          </p:cNvSpPr>
          <p:nvPr/>
        </p:nvSpPr>
        <p:spPr>
          <a:xfrm>
            <a:off x="3263900" y="177800"/>
            <a:ext cx="5041900" cy="876300"/>
          </a:xfrm>
          <a:prstGeom prst="rect">
            <a:avLst/>
          </a:prstGeom>
        </p:spPr>
        <p:txBody>
          <a:bodyPr/>
          <a:lstStyle>
            <a:lvl1pPr algn="l" rtl="0" eaLnBrk="1" fontAlgn="base" hangingPunct="1">
              <a:spcBef>
                <a:spcPct val="0"/>
              </a:spcBef>
              <a:spcAft>
                <a:spcPct val="0"/>
              </a:spcAft>
              <a:defRPr lang="en-US" sz="2800" b="0" i="0" cap="none" smtClean="0">
                <a:solidFill>
                  <a:srgbClr val="636466"/>
                </a:solidFill>
                <a:latin typeface="+mj-lt"/>
                <a:ea typeface="+mj-ea"/>
                <a:cs typeface="+mj-cs"/>
              </a:defRPr>
            </a:lvl1pPr>
            <a:lvl2pPr algn="l" rtl="0" eaLnBrk="1" fontAlgn="base" hangingPunct="1">
              <a:spcBef>
                <a:spcPct val="0"/>
              </a:spcBef>
              <a:spcAft>
                <a:spcPct val="0"/>
              </a:spcAft>
              <a:defRPr sz="2200">
                <a:solidFill>
                  <a:schemeClr val="bg1"/>
                </a:solidFill>
                <a:latin typeface="Arial" charset="0"/>
              </a:defRPr>
            </a:lvl2pPr>
            <a:lvl3pPr algn="l" rtl="0" eaLnBrk="1" fontAlgn="base" hangingPunct="1">
              <a:spcBef>
                <a:spcPct val="0"/>
              </a:spcBef>
              <a:spcAft>
                <a:spcPct val="0"/>
              </a:spcAft>
              <a:defRPr sz="2200">
                <a:solidFill>
                  <a:schemeClr val="bg1"/>
                </a:solidFill>
                <a:latin typeface="Arial" charset="0"/>
              </a:defRPr>
            </a:lvl3pPr>
            <a:lvl4pPr algn="l" rtl="0" eaLnBrk="1" fontAlgn="base" hangingPunct="1">
              <a:spcBef>
                <a:spcPct val="0"/>
              </a:spcBef>
              <a:spcAft>
                <a:spcPct val="0"/>
              </a:spcAft>
              <a:defRPr sz="2200">
                <a:solidFill>
                  <a:schemeClr val="bg1"/>
                </a:solidFill>
                <a:latin typeface="Arial" charset="0"/>
              </a:defRPr>
            </a:lvl4pPr>
            <a:lvl5pPr algn="l" rtl="0" eaLnBrk="1" fontAlgn="base" hangingPunct="1">
              <a:spcBef>
                <a:spcPct val="0"/>
              </a:spcBef>
              <a:spcAft>
                <a:spcPct val="0"/>
              </a:spcAft>
              <a:defRPr sz="2200">
                <a:solidFill>
                  <a:schemeClr val="bg1"/>
                </a:solidFill>
                <a:latin typeface="Arial" charset="0"/>
              </a:defRPr>
            </a:lvl5pPr>
            <a:lvl6pPr marL="457200" algn="l" rtl="0" eaLnBrk="1" fontAlgn="base" hangingPunct="1">
              <a:spcBef>
                <a:spcPct val="0"/>
              </a:spcBef>
              <a:spcAft>
                <a:spcPct val="0"/>
              </a:spcAft>
              <a:defRPr sz="2200">
                <a:solidFill>
                  <a:schemeClr val="bg1"/>
                </a:solidFill>
                <a:latin typeface="Arial" charset="0"/>
              </a:defRPr>
            </a:lvl6pPr>
            <a:lvl7pPr marL="914400" algn="l" rtl="0" eaLnBrk="1" fontAlgn="base" hangingPunct="1">
              <a:spcBef>
                <a:spcPct val="0"/>
              </a:spcBef>
              <a:spcAft>
                <a:spcPct val="0"/>
              </a:spcAft>
              <a:defRPr sz="2200">
                <a:solidFill>
                  <a:schemeClr val="bg1"/>
                </a:solidFill>
                <a:latin typeface="Arial" charset="0"/>
              </a:defRPr>
            </a:lvl7pPr>
            <a:lvl8pPr marL="1371600" algn="l" rtl="0" eaLnBrk="1" fontAlgn="base" hangingPunct="1">
              <a:spcBef>
                <a:spcPct val="0"/>
              </a:spcBef>
              <a:spcAft>
                <a:spcPct val="0"/>
              </a:spcAft>
              <a:defRPr sz="2200">
                <a:solidFill>
                  <a:schemeClr val="bg1"/>
                </a:solidFill>
                <a:latin typeface="Arial" charset="0"/>
              </a:defRPr>
            </a:lvl8pPr>
            <a:lvl9pPr marL="1828800" algn="l" rtl="0" eaLnBrk="1" fontAlgn="base" hangingPunct="1">
              <a:spcBef>
                <a:spcPct val="0"/>
              </a:spcBef>
              <a:spcAft>
                <a:spcPct val="0"/>
              </a:spcAft>
              <a:defRPr sz="2200">
                <a:solidFill>
                  <a:schemeClr val="bg1"/>
                </a:solidFill>
                <a:latin typeface="Arial" charset="0"/>
              </a:defRPr>
            </a:lvl9pPr>
          </a:lstStyle>
          <a:p>
            <a:pPr algn="ctr"/>
            <a:r>
              <a:rPr lang="en-US" sz="4000" b="1" kern="0" dirty="0" err="1" smtClean="0">
                <a:latin typeface="+mn-lt"/>
              </a:rPr>
              <a:t>myCHEVROLET</a:t>
            </a:r>
            <a:r>
              <a:rPr lang="en-US" sz="4000" b="1" kern="0" dirty="0" smtClean="0">
                <a:latin typeface="+mn-lt"/>
              </a:rPr>
              <a:t> APP</a:t>
            </a:r>
            <a:endParaRPr lang="en-US" sz="4000" b="1" kern="0" dirty="0">
              <a:latin typeface="+mn-lt"/>
            </a:endParaRPr>
          </a:p>
        </p:txBody>
      </p:sp>
      <p:sp>
        <p:nvSpPr>
          <p:cNvPr id="13" name="Rectangle 12"/>
          <p:cNvSpPr/>
          <p:nvPr/>
        </p:nvSpPr>
        <p:spPr>
          <a:xfrm>
            <a:off x="0" y="0"/>
            <a:ext cx="2283714" cy="51435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113" dirty="0">
                <a:solidFill>
                  <a:srgbClr val="FFC000"/>
                </a:solidFill>
              </a:rPr>
              <a:t>Connected</a:t>
            </a:r>
          </a:p>
        </p:txBody>
      </p:sp>
      <p:pic>
        <p:nvPicPr>
          <p:cNvPr id="14" name="Picture 13"/>
          <p:cNvPicPr>
            <a:picLocks noChangeAspect="1"/>
          </p:cNvPicPr>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l="24336" t="21571" r="24336" b="21571"/>
          <a:stretch/>
        </p:blipFill>
        <p:spPr>
          <a:xfrm>
            <a:off x="9565" y="359278"/>
            <a:ext cx="2251415" cy="1868436"/>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4932" y="3798084"/>
            <a:ext cx="1192232" cy="1192232"/>
          </a:xfrm>
          <a:prstGeom prst="rect">
            <a:avLst/>
          </a:prstGeom>
        </p:spPr>
      </p:pic>
    </p:spTree>
    <p:extLst>
      <p:ext uri="{BB962C8B-B14F-4D97-AF65-F5344CB8AC3E}">
        <p14:creationId xmlns:p14="http://schemas.microsoft.com/office/powerpoint/2010/main" val="282126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34513" y="520700"/>
            <a:ext cx="5409487" cy="4622800"/>
          </a:xfrm>
          <a:prstGeom prst="rect">
            <a:avLst/>
          </a:prstGeom>
        </p:spPr>
      </p:pic>
      <p:pic>
        <p:nvPicPr>
          <p:cNvPr id="7170" name="Picture 2" descr="Image result for Onstar 4g l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0987" y="0"/>
            <a:ext cx="3057642" cy="203046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0"/>
            <a:ext cx="2283714" cy="51435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113" dirty="0">
                <a:solidFill>
                  <a:srgbClr val="FFC000"/>
                </a:solidFill>
              </a:rPr>
              <a:t>Connected</a:t>
            </a:r>
          </a:p>
        </p:txBody>
      </p:sp>
      <p:pic>
        <p:nvPicPr>
          <p:cNvPr id="10" name="Picture 9"/>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24336" t="21571" r="24336" b="21571"/>
          <a:stretch/>
        </p:blipFill>
        <p:spPr>
          <a:xfrm>
            <a:off x="9565" y="359278"/>
            <a:ext cx="2251415" cy="186843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932" y="3798084"/>
            <a:ext cx="1192232" cy="1192232"/>
          </a:xfrm>
          <a:prstGeom prst="rect">
            <a:avLst/>
          </a:prstGeom>
        </p:spPr>
      </p:pic>
    </p:spTree>
    <p:extLst>
      <p:ext uri="{BB962C8B-B14F-4D97-AF65-F5344CB8AC3E}">
        <p14:creationId xmlns:p14="http://schemas.microsoft.com/office/powerpoint/2010/main" val="60670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email">
            <a:extLst>
              <a:ext uri="{28A0092B-C50C-407E-A947-70E740481C1C}">
                <a14:useLocalDpi xmlns:a14="http://schemas.microsoft.com/office/drawing/2010/main" val="0"/>
              </a:ext>
            </a:extLst>
          </a:blip>
          <a:srcRect t="16736" r="735" b="4601"/>
          <a:stretch/>
        </p:blipFill>
        <p:spPr>
          <a:xfrm>
            <a:off x="4630056" y="2655166"/>
            <a:ext cx="4397830" cy="2322450"/>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420638" y="131275"/>
            <a:ext cx="3704392" cy="2471524"/>
          </a:xfrm>
          <a:prstGeom prst="rect">
            <a:avLst/>
          </a:prstGeom>
          <a:ln>
            <a:noFill/>
          </a:ln>
          <a:effectLst>
            <a:outerShdw blurRad="190500" algn="tl" rotWithShape="0">
              <a:srgbClr val="000000">
                <a:alpha val="70000"/>
              </a:srgbClr>
            </a:outerShdw>
          </a:effectLst>
        </p:spPr>
      </p:pic>
      <p:pic>
        <p:nvPicPr>
          <p:cNvPr id="5124" name="Picture 4" descr="Image result for apple car pla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0951" y="685431"/>
            <a:ext cx="2152438" cy="136321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android auto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2314" y="3572879"/>
            <a:ext cx="1749142" cy="75056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0" y="0"/>
            <a:ext cx="2283714" cy="51435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113" dirty="0">
                <a:solidFill>
                  <a:srgbClr val="FFC000"/>
                </a:solidFill>
              </a:rPr>
              <a:t>Connected</a:t>
            </a:r>
          </a:p>
        </p:txBody>
      </p:sp>
      <p:pic>
        <p:nvPicPr>
          <p:cNvPr id="14" name="Picture 13"/>
          <p:cNvPicPr>
            <a:picLocks noChangeAspect="1"/>
          </p:cNvPicPr>
          <p:nvPr/>
        </p:nvPicPr>
        <p:blipFill rotWithShape="1">
          <a:blip r:embed="rId7">
            <a:duotone>
              <a:schemeClr val="bg2">
                <a:shade val="45000"/>
                <a:satMod val="135000"/>
              </a:schemeClr>
              <a:prstClr val="white"/>
            </a:duotone>
            <a:extLst>
              <a:ext uri="{28A0092B-C50C-407E-A947-70E740481C1C}">
                <a14:useLocalDpi xmlns:a14="http://schemas.microsoft.com/office/drawing/2010/main" val="0"/>
              </a:ext>
            </a:extLst>
          </a:blip>
          <a:srcRect l="24336" t="21571" r="24336" b="21571"/>
          <a:stretch/>
        </p:blipFill>
        <p:spPr>
          <a:xfrm>
            <a:off x="9565" y="359278"/>
            <a:ext cx="2251415" cy="1868436"/>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4932" y="3798084"/>
            <a:ext cx="1192232" cy="1192232"/>
          </a:xfrm>
          <a:prstGeom prst="rect">
            <a:avLst/>
          </a:prstGeom>
        </p:spPr>
      </p:pic>
    </p:spTree>
    <p:extLst>
      <p:ext uri="{BB962C8B-B14F-4D97-AF65-F5344CB8AC3E}">
        <p14:creationId xmlns:p14="http://schemas.microsoft.com/office/powerpoint/2010/main" val="394001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9558" b="34078"/>
          <a:stretch/>
        </p:blipFill>
        <p:spPr>
          <a:xfrm>
            <a:off x="0" y="-20783"/>
            <a:ext cx="9144000" cy="5164283"/>
          </a:xfrm>
          <a:prstGeom prst="rect">
            <a:avLst/>
          </a:prstGeom>
        </p:spPr>
      </p:pic>
      <p:sp>
        <p:nvSpPr>
          <p:cNvPr id="5" name="Rectangle 4"/>
          <p:cNvSpPr/>
          <p:nvPr/>
        </p:nvSpPr>
        <p:spPr>
          <a:xfrm>
            <a:off x="0" y="2172903"/>
            <a:ext cx="9144000" cy="2970597"/>
          </a:xfrm>
          <a:prstGeom prst="rect">
            <a:avLst/>
          </a:prstGeom>
          <a:gradFill>
            <a:gsLst>
              <a:gs pos="0">
                <a:schemeClr val="tx1">
                  <a:alpha val="0"/>
                </a:schemeClr>
              </a:gs>
              <a:gs pos="100000">
                <a:schemeClr val="tx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spTree>
    <p:extLst>
      <p:ext uri="{BB962C8B-B14F-4D97-AF65-F5344CB8AC3E}">
        <p14:creationId xmlns:p14="http://schemas.microsoft.com/office/powerpoint/2010/main" val="2745017789"/>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6821" y="803727"/>
            <a:ext cx="6705578" cy="3771888"/>
          </a:xfrm>
          <a:prstGeom prst="rect">
            <a:avLst/>
          </a:prstGeom>
        </p:spPr>
      </p:pic>
      <p:sp>
        <p:nvSpPr>
          <p:cNvPr id="7" name="Rectangle 6"/>
          <p:cNvSpPr/>
          <p:nvPr/>
        </p:nvSpPr>
        <p:spPr>
          <a:xfrm>
            <a:off x="0" y="0"/>
            <a:ext cx="2283714" cy="51435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113" dirty="0">
                <a:solidFill>
                  <a:srgbClr val="FFC000"/>
                </a:solidFill>
              </a:rPr>
              <a:t>Connected</a:t>
            </a:r>
          </a:p>
        </p:txBody>
      </p:sp>
      <p:pic>
        <p:nvPicPr>
          <p:cNvPr id="8" name="Picture 7"/>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24336" t="21571" r="24336" b="21571"/>
          <a:stretch/>
        </p:blipFill>
        <p:spPr>
          <a:xfrm>
            <a:off x="9565" y="359278"/>
            <a:ext cx="2251415" cy="186843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932" y="3798084"/>
            <a:ext cx="1192232" cy="1192232"/>
          </a:xfrm>
          <a:prstGeom prst="rect">
            <a:avLst/>
          </a:prstGeom>
        </p:spPr>
      </p:pic>
    </p:spTree>
    <p:extLst>
      <p:ext uri="{BB962C8B-B14F-4D97-AF65-F5344CB8AC3E}">
        <p14:creationId xmlns:p14="http://schemas.microsoft.com/office/powerpoint/2010/main" val="2221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2286816" y="-13203"/>
            <a:ext cx="2283714" cy="51435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113" dirty="0">
                <a:solidFill>
                  <a:srgbClr val="FFC000"/>
                </a:solidFill>
              </a:rPr>
              <a:t>Connected</a:t>
            </a:r>
          </a:p>
        </p:txBody>
      </p:sp>
      <p:sp>
        <p:nvSpPr>
          <p:cNvPr id="23" name="Rectangle 22"/>
          <p:cNvSpPr/>
          <p:nvPr/>
        </p:nvSpPr>
        <p:spPr>
          <a:xfrm>
            <a:off x="6855348" y="-5162"/>
            <a:ext cx="2283714"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pc="-113" dirty="0">
                <a:solidFill>
                  <a:schemeClr val="tx1">
                    <a:lumMod val="85000"/>
                    <a:lumOff val="15000"/>
                  </a:schemeClr>
                </a:solidFill>
              </a:rPr>
              <a:t>Shared</a:t>
            </a:r>
          </a:p>
        </p:txBody>
      </p:sp>
      <p:sp>
        <p:nvSpPr>
          <p:cNvPr id="24" name="Rectangle 23"/>
          <p:cNvSpPr/>
          <p:nvPr/>
        </p:nvSpPr>
        <p:spPr>
          <a:xfrm>
            <a:off x="-967" y="-5162"/>
            <a:ext cx="2297348"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pc="-113" dirty="0">
                <a:solidFill>
                  <a:srgbClr val="FFC000"/>
                </a:solidFill>
              </a:rPr>
              <a:t>Electric</a:t>
            </a:r>
          </a:p>
        </p:txBody>
      </p:sp>
      <p:sp>
        <p:nvSpPr>
          <p:cNvPr id="25" name="Rectangle 24"/>
          <p:cNvSpPr/>
          <p:nvPr/>
        </p:nvSpPr>
        <p:spPr>
          <a:xfrm>
            <a:off x="4570530" y="-17862"/>
            <a:ext cx="2290616" cy="5156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pc="-113" dirty="0">
                <a:solidFill>
                  <a:schemeClr val="tx1">
                    <a:lumMod val="85000"/>
                    <a:lumOff val="15000"/>
                  </a:schemeClr>
                </a:solidFill>
              </a:rPr>
              <a:t>Autonomous</a:t>
            </a:r>
          </a:p>
        </p:txBody>
      </p:sp>
      <p:pic>
        <p:nvPicPr>
          <p:cNvPr id="26" name="Picture 25"/>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4336" t="21571" r="24336" b="21571"/>
          <a:stretch/>
        </p:blipFill>
        <p:spPr>
          <a:xfrm>
            <a:off x="2296381" y="346075"/>
            <a:ext cx="2251415" cy="1868436"/>
          </a:xfrm>
          <a:prstGeom prst="rect">
            <a:avLst/>
          </a:prstGeom>
        </p:spPr>
      </p:pic>
      <p:pic>
        <p:nvPicPr>
          <p:cNvPr id="27" name="Picture 26"/>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7057524" y="346074"/>
            <a:ext cx="1904762" cy="1904762"/>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281" y="378798"/>
            <a:ext cx="1802990" cy="1802990"/>
          </a:xfrm>
          <a:prstGeom prst="rect">
            <a:avLst/>
          </a:prstGeom>
        </p:spPr>
      </p:pic>
      <p:pic>
        <p:nvPicPr>
          <p:cNvPr id="29" name="Picture 28"/>
          <p:cNvPicPr>
            <a:picLocks noChangeAspect="1"/>
          </p:cNvPicPr>
          <p:nvPr/>
        </p:nvPicPr>
        <p:blipFill>
          <a:blip r:embed="rId6">
            <a:lum bright="20000"/>
            <a:extLst>
              <a:ext uri="{28A0092B-C50C-407E-A947-70E740481C1C}">
                <a14:useLocalDpi xmlns:a14="http://schemas.microsoft.com/office/drawing/2010/main" val="0"/>
              </a:ext>
            </a:extLst>
          </a:blip>
          <a:stretch>
            <a:fillRect/>
          </a:stretch>
        </p:blipFill>
        <p:spPr>
          <a:xfrm>
            <a:off x="4821165" y="378295"/>
            <a:ext cx="1904762" cy="1904762"/>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01748" y="3784881"/>
            <a:ext cx="1192232" cy="1192232"/>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761" y="4096251"/>
            <a:ext cx="1966259" cy="743416"/>
          </a:xfrm>
          <a:prstGeom prst="rect">
            <a:avLst/>
          </a:prstGeom>
        </p:spPr>
      </p:pic>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86307" y="4217507"/>
            <a:ext cx="2024426" cy="430190"/>
          </a:xfrm>
          <a:prstGeom prst="rect">
            <a:avLst/>
          </a:prstGeom>
        </p:spPr>
      </p:pic>
      <p:pic>
        <p:nvPicPr>
          <p:cNvPr id="33" name="Picture 32"/>
          <p:cNvPicPr>
            <a:picLocks noChangeAspect="1"/>
          </p:cNvPicPr>
          <p:nvPr/>
        </p:nvPicPr>
        <p:blipFill rotWithShape="1">
          <a:blip r:embed="rId10" cstate="print">
            <a:extLst>
              <a:ext uri="{28A0092B-C50C-407E-A947-70E740481C1C}">
                <a14:useLocalDpi xmlns:a14="http://schemas.microsoft.com/office/drawing/2010/main" val="0"/>
              </a:ext>
            </a:extLst>
          </a:blip>
          <a:srcRect t="56663"/>
          <a:stretch/>
        </p:blipFill>
        <p:spPr>
          <a:xfrm>
            <a:off x="7057286" y="4144686"/>
            <a:ext cx="2086714" cy="472622"/>
          </a:xfrm>
          <a:prstGeom prst="rect">
            <a:avLst/>
          </a:prstGeom>
        </p:spPr>
      </p:pic>
      <p:sp>
        <p:nvSpPr>
          <p:cNvPr id="34" name="Rectangle 33"/>
          <p:cNvSpPr/>
          <p:nvPr/>
        </p:nvSpPr>
        <p:spPr bwMode="auto">
          <a:xfrm>
            <a:off x="6850410" y="0"/>
            <a:ext cx="2311186" cy="5156200"/>
          </a:xfrm>
          <a:prstGeom prst="rect">
            <a:avLst/>
          </a:prstGeom>
          <a:solidFill>
            <a:schemeClr val="bg2">
              <a:alpha val="83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72390" tIns="72390" rIns="72390" bIns="7239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err="1" smtClean="0">
              <a:ln>
                <a:noFill/>
              </a:ln>
              <a:solidFill>
                <a:schemeClr val="tx1"/>
              </a:solidFill>
              <a:effectLst/>
              <a:latin typeface="+mn-lt"/>
            </a:endParaRPr>
          </a:p>
        </p:txBody>
      </p:sp>
      <p:sp>
        <p:nvSpPr>
          <p:cNvPr id="35" name="Rectangle 34"/>
          <p:cNvSpPr/>
          <p:nvPr/>
        </p:nvSpPr>
        <p:spPr bwMode="auto">
          <a:xfrm>
            <a:off x="-10344" y="-17862"/>
            <a:ext cx="4587776" cy="5193426"/>
          </a:xfrm>
          <a:prstGeom prst="rect">
            <a:avLst/>
          </a:prstGeom>
          <a:solidFill>
            <a:schemeClr val="bg2">
              <a:alpha val="83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72390" tIns="72390" rIns="72390" bIns="7239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err="1" smtClean="0">
              <a:ln>
                <a:noFill/>
              </a:ln>
              <a:solidFill>
                <a:schemeClr val="tx1"/>
              </a:solidFill>
              <a:effectLst/>
              <a:latin typeface="+mn-lt"/>
            </a:endParaRPr>
          </a:p>
        </p:txBody>
      </p:sp>
    </p:spTree>
    <p:extLst>
      <p:ext uri="{BB962C8B-B14F-4D97-AF65-F5344CB8AC3E}">
        <p14:creationId xmlns:p14="http://schemas.microsoft.com/office/powerpoint/2010/main" val="261256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5867"/>
          <a:stretch/>
        </p:blipFill>
        <p:spPr>
          <a:xfrm>
            <a:off x="2365248" y="477817"/>
            <a:ext cx="6778752" cy="4413117"/>
          </a:xfrm>
          <a:prstGeom prst="rect">
            <a:avLst/>
          </a:prstGeom>
        </p:spPr>
      </p:pic>
      <p:sp>
        <p:nvSpPr>
          <p:cNvPr id="3" name="Rectangle 2"/>
          <p:cNvSpPr/>
          <p:nvPr/>
        </p:nvSpPr>
        <p:spPr>
          <a:xfrm>
            <a:off x="0" y="-12700"/>
            <a:ext cx="2290616" cy="5156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pc="-113" dirty="0">
                <a:solidFill>
                  <a:schemeClr val="tx1">
                    <a:lumMod val="85000"/>
                    <a:lumOff val="15000"/>
                  </a:schemeClr>
                </a:solidFill>
              </a:rPr>
              <a:t>Autonomous</a:t>
            </a:r>
          </a:p>
        </p:txBody>
      </p:sp>
      <p:pic>
        <p:nvPicPr>
          <p:cNvPr id="4" name="Picture 3"/>
          <p:cNvPicPr>
            <a:picLocks noChangeAspect="1"/>
          </p:cNvPicPr>
          <p:nvPr/>
        </p:nvPicPr>
        <p:blipFill>
          <a:blip r:embed="rId4">
            <a:lum bright="20000"/>
            <a:extLst>
              <a:ext uri="{28A0092B-C50C-407E-A947-70E740481C1C}">
                <a14:useLocalDpi xmlns:a14="http://schemas.microsoft.com/office/drawing/2010/main" val="0"/>
              </a:ext>
            </a:extLst>
          </a:blip>
          <a:stretch>
            <a:fillRect/>
          </a:stretch>
        </p:blipFill>
        <p:spPr>
          <a:xfrm>
            <a:off x="250635" y="383457"/>
            <a:ext cx="1904762" cy="190476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971" y="3500764"/>
            <a:ext cx="2024426" cy="430190"/>
          </a:xfrm>
          <a:prstGeom prst="rect">
            <a:avLst/>
          </a:prstGeom>
        </p:spPr>
      </p:pic>
    </p:spTree>
    <p:extLst>
      <p:ext uri="{BB962C8B-B14F-4D97-AF65-F5344CB8AC3E}">
        <p14:creationId xmlns:p14="http://schemas.microsoft.com/office/powerpoint/2010/main" val="283396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406032" y="79841"/>
            <a:ext cx="6616553" cy="1384995"/>
          </a:xfrm>
          <a:prstGeom prst="rect">
            <a:avLst/>
          </a:prstGeom>
          <a:solidFill>
            <a:schemeClr val="bg1"/>
          </a:solidFill>
        </p:spPr>
        <p:txBody>
          <a:bodyPr wrap="square">
            <a:spAutoFit/>
          </a:bodyPr>
          <a:lstStyle/>
          <a:p>
            <a:r>
              <a:rPr lang="en-US" sz="2800" b="1" cap="all" dirty="0" smtClean="0">
                <a:solidFill>
                  <a:schemeClr val="tx2"/>
                </a:solidFill>
                <a:latin typeface="Calibri" panose="020F0502020204030204" pitchFamily="34" charset="0"/>
              </a:rPr>
              <a:t>INVESTMENTS IN Cruise Automation &amp; LYFT WILL </a:t>
            </a:r>
            <a:r>
              <a:rPr lang="en-US" sz="2800" b="1" cap="all" dirty="0">
                <a:solidFill>
                  <a:schemeClr val="tx2"/>
                </a:solidFill>
                <a:latin typeface="Calibri" panose="020F0502020204030204" pitchFamily="34" charset="0"/>
              </a:rPr>
              <a:t>Accelerate Autonomous Vehicle Development</a:t>
            </a:r>
          </a:p>
        </p:txBody>
      </p:sp>
      <p:sp>
        <p:nvSpPr>
          <p:cNvPr id="15" name="Rectangle 14"/>
          <p:cNvSpPr/>
          <p:nvPr/>
        </p:nvSpPr>
        <p:spPr>
          <a:xfrm>
            <a:off x="0" y="-12700"/>
            <a:ext cx="2290616" cy="5156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pc="-113" dirty="0">
                <a:solidFill>
                  <a:schemeClr val="tx1">
                    <a:lumMod val="85000"/>
                    <a:lumOff val="15000"/>
                  </a:schemeClr>
                </a:solidFill>
              </a:rPr>
              <a:t>Autonomous</a:t>
            </a:r>
          </a:p>
        </p:txBody>
      </p:sp>
      <p:pic>
        <p:nvPicPr>
          <p:cNvPr id="16" name="Picture 15"/>
          <p:cNvPicPr>
            <a:picLocks noChangeAspect="1"/>
          </p:cNvPicPr>
          <p:nvPr/>
        </p:nvPicPr>
        <p:blipFill>
          <a:blip r:embed="rId5">
            <a:lum bright="20000"/>
            <a:extLst>
              <a:ext uri="{28A0092B-C50C-407E-A947-70E740481C1C}">
                <a14:useLocalDpi xmlns:a14="http://schemas.microsoft.com/office/drawing/2010/main" val="0"/>
              </a:ext>
            </a:extLst>
          </a:blip>
          <a:stretch>
            <a:fillRect/>
          </a:stretch>
        </p:blipFill>
        <p:spPr>
          <a:xfrm>
            <a:off x="250635" y="383457"/>
            <a:ext cx="1904762" cy="1904762"/>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971" y="3500764"/>
            <a:ext cx="2024426" cy="430190"/>
          </a:xfrm>
          <a:prstGeom prst="rect">
            <a:avLst/>
          </a:prstGeom>
        </p:spPr>
      </p:pic>
      <p:pic>
        <p:nvPicPr>
          <p:cNvPr id="2050" name="Picture 2" descr="Image result for lyft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0763" y="4120627"/>
            <a:ext cx="1124841" cy="796950"/>
          </a:xfrm>
          <a:prstGeom prst="rect">
            <a:avLst/>
          </a:prstGeom>
          <a:noFill/>
          <a:extLst>
            <a:ext uri="{909E8E84-426E-40DD-AFC4-6F175D3DCCD1}">
              <a14:hiddenFill xmlns:a14="http://schemas.microsoft.com/office/drawing/2010/main">
                <a:solidFill>
                  <a:srgbClr val="FFFFFF"/>
                </a:solidFill>
              </a14:hiddenFill>
            </a:ext>
          </a:extLst>
        </p:spPr>
      </p:pic>
      <p:pic>
        <p:nvPicPr>
          <p:cNvPr id="3" name="Cruise Automation">
            <a:hlinkClick r:id="" action="ppaction://media"/>
          </p:cNvPr>
          <p:cNvPicPr>
            <a:picLocks noChangeAspect="1"/>
          </p:cNvPicPr>
          <p:nvPr>
            <a:videoFile r:link="rId1"/>
            <p:extLst>
              <p:ext uri="{DAA4B4D4-6D71-4841-9C94-3DE7FCFB9230}">
                <p14:media xmlns:p14="http://schemas.microsoft.com/office/powerpoint/2010/main" r:embed="rId2">
                  <p14:trim st="12375"/>
                </p14:media>
              </p:ext>
            </p:extLst>
          </p:nvPr>
        </p:nvPicPr>
        <p:blipFill>
          <a:blip r:embed="rId8"/>
          <a:stretch>
            <a:fillRect/>
          </a:stretch>
        </p:blipFill>
        <p:spPr>
          <a:xfrm>
            <a:off x="2541251" y="1464836"/>
            <a:ext cx="6366979" cy="3581426"/>
          </a:xfrm>
          <a:prstGeom prst="rect">
            <a:avLst/>
          </a:prstGeom>
        </p:spPr>
      </p:pic>
    </p:spTree>
    <p:extLst>
      <p:ext uri="{BB962C8B-B14F-4D97-AF65-F5344CB8AC3E}">
        <p14:creationId xmlns:p14="http://schemas.microsoft.com/office/powerpoint/2010/main" val="308936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1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286816" y="-13203"/>
            <a:ext cx="2283714" cy="51435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113" dirty="0">
                <a:solidFill>
                  <a:srgbClr val="FFC000"/>
                </a:solidFill>
              </a:rPr>
              <a:t>Connected</a:t>
            </a:r>
          </a:p>
        </p:txBody>
      </p:sp>
      <p:sp>
        <p:nvSpPr>
          <p:cNvPr id="22" name="Rectangle 21"/>
          <p:cNvSpPr/>
          <p:nvPr/>
        </p:nvSpPr>
        <p:spPr>
          <a:xfrm>
            <a:off x="6855348" y="-5162"/>
            <a:ext cx="2283714"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pc="-113" dirty="0">
                <a:solidFill>
                  <a:schemeClr val="tx1">
                    <a:lumMod val="85000"/>
                    <a:lumOff val="15000"/>
                  </a:schemeClr>
                </a:solidFill>
              </a:rPr>
              <a:t>Shared</a:t>
            </a:r>
          </a:p>
        </p:txBody>
      </p:sp>
      <p:sp>
        <p:nvSpPr>
          <p:cNvPr id="23" name="Rectangle 22"/>
          <p:cNvSpPr/>
          <p:nvPr/>
        </p:nvSpPr>
        <p:spPr>
          <a:xfrm>
            <a:off x="-967" y="-5162"/>
            <a:ext cx="2297348"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pc="-113" dirty="0">
                <a:solidFill>
                  <a:srgbClr val="FFC000"/>
                </a:solidFill>
              </a:rPr>
              <a:t>Electric</a:t>
            </a:r>
          </a:p>
        </p:txBody>
      </p:sp>
      <p:sp>
        <p:nvSpPr>
          <p:cNvPr id="24" name="Rectangle 23"/>
          <p:cNvSpPr/>
          <p:nvPr/>
        </p:nvSpPr>
        <p:spPr>
          <a:xfrm>
            <a:off x="4570530" y="-17862"/>
            <a:ext cx="2290616" cy="5156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pc="-113" dirty="0">
                <a:solidFill>
                  <a:schemeClr val="tx1">
                    <a:lumMod val="85000"/>
                    <a:lumOff val="15000"/>
                  </a:schemeClr>
                </a:solidFill>
              </a:rPr>
              <a:t>Autonomous</a:t>
            </a:r>
          </a:p>
        </p:txBody>
      </p:sp>
      <p:pic>
        <p:nvPicPr>
          <p:cNvPr id="25" name="Picture 24"/>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4336" t="21571" r="24336" b="21571"/>
          <a:stretch/>
        </p:blipFill>
        <p:spPr>
          <a:xfrm>
            <a:off x="2296381" y="346075"/>
            <a:ext cx="2251415" cy="1868436"/>
          </a:xfrm>
          <a:prstGeom prst="rect">
            <a:avLst/>
          </a:prstGeom>
        </p:spPr>
      </p:pic>
      <p:pic>
        <p:nvPicPr>
          <p:cNvPr id="26" name="Picture 25"/>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7057524" y="346074"/>
            <a:ext cx="1904762" cy="1904762"/>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281" y="378798"/>
            <a:ext cx="1802990" cy="1802990"/>
          </a:xfrm>
          <a:prstGeom prst="rect">
            <a:avLst/>
          </a:prstGeom>
        </p:spPr>
      </p:pic>
      <p:pic>
        <p:nvPicPr>
          <p:cNvPr id="28" name="Picture 27"/>
          <p:cNvPicPr>
            <a:picLocks noChangeAspect="1"/>
          </p:cNvPicPr>
          <p:nvPr/>
        </p:nvPicPr>
        <p:blipFill>
          <a:blip r:embed="rId6">
            <a:lum bright="20000"/>
            <a:extLst>
              <a:ext uri="{28A0092B-C50C-407E-A947-70E740481C1C}">
                <a14:useLocalDpi xmlns:a14="http://schemas.microsoft.com/office/drawing/2010/main" val="0"/>
              </a:ext>
            </a:extLst>
          </a:blip>
          <a:stretch>
            <a:fillRect/>
          </a:stretch>
        </p:blipFill>
        <p:spPr>
          <a:xfrm>
            <a:off x="4821165" y="378295"/>
            <a:ext cx="1904762" cy="1904762"/>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01748" y="3784881"/>
            <a:ext cx="1192232" cy="1192232"/>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761" y="4096251"/>
            <a:ext cx="1966259" cy="743416"/>
          </a:xfrm>
          <a:prstGeom prst="rect">
            <a:avLst/>
          </a:prstGeom>
        </p:spPr>
      </p:pic>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86307" y="4217507"/>
            <a:ext cx="2024426" cy="430190"/>
          </a:xfrm>
          <a:prstGeom prst="rect">
            <a:avLst/>
          </a:prstGeom>
        </p:spPr>
      </p:pic>
      <p:pic>
        <p:nvPicPr>
          <p:cNvPr id="32" name="Picture 31"/>
          <p:cNvPicPr>
            <a:picLocks noChangeAspect="1"/>
          </p:cNvPicPr>
          <p:nvPr/>
        </p:nvPicPr>
        <p:blipFill rotWithShape="1">
          <a:blip r:embed="rId10" cstate="print">
            <a:extLst>
              <a:ext uri="{28A0092B-C50C-407E-A947-70E740481C1C}">
                <a14:useLocalDpi xmlns:a14="http://schemas.microsoft.com/office/drawing/2010/main" val="0"/>
              </a:ext>
            </a:extLst>
          </a:blip>
          <a:srcRect t="56663"/>
          <a:stretch/>
        </p:blipFill>
        <p:spPr>
          <a:xfrm>
            <a:off x="7057286" y="4144686"/>
            <a:ext cx="2086714" cy="472622"/>
          </a:xfrm>
          <a:prstGeom prst="rect">
            <a:avLst/>
          </a:prstGeom>
        </p:spPr>
      </p:pic>
      <p:sp>
        <p:nvSpPr>
          <p:cNvPr id="34" name="Rectangle 33"/>
          <p:cNvSpPr/>
          <p:nvPr/>
        </p:nvSpPr>
        <p:spPr bwMode="auto">
          <a:xfrm>
            <a:off x="-10344" y="19364"/>
            <a:ext cx="6890854" cy="5156200"/>
          </a:xfrm>
          <a:prstGeom prst="rect">
            <a:avLst/>
          </a:prstGeom>
          <a:solidFill>
            <a:schemeClr val="bg2">
              <a:alpha val="83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72390" tIns="72390" rIns="72390" bIns="7239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err="1" smtClean="0">
              <a:ln>
                <a:noFill/>
              </a:ln>
              <a:solidFill>
                <a:schemeClr val="tx1"/>
              </a:solidFill>
              <a:effectLst/>
              <a:latin typeface="+mn-lt"/>
            </a:endParaRPr>
          </a:p>
        </p:txBody>
      </p:sp>
    </p:spTree>
    <p:extLst>
      <p:ext uri="{BB962C8B-B14F-4D97-AF65-F5344CB8AC3E}">
        <p14:creationId xmlns:p14="http://schemas.microsoft.com/office/powerpoint/2010/main" val="247954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jpeg;base64,/9j/4AAQSkZJRgABAQAAAQABAAD/2wCEAAkGBxMTEhUSExMWFRUXFRYVFxUXFRUXFRYVFRUXFhcXFRUYHSggGBolHRUVITEhJSkrLi4uFx8zODMtNygtLisBCgoKDg0OGxAQFjUlHyUtLy0vNSsxNystLy0rKzA1NTUrLS0vNS0rLS0wLS0tLSstLS0rLS0tNy0tLS0tLy0tLf/AABEIAKcBLQMBIgACEQEDEQH/xAAbAAACAwEBAQAAAAAAAAAAAAADBAECBQAGB//EAE4QAAIBAgQDBAUGCgYHCQAAAAECEQADBBIhMQUTQQYiUWEycYGRoRRCUpKxwQcWIzNictHS4fBDU1RjgrIVJaKztOLxJDREZHN0k6PC/8QAGgEBAAIDAQAAAAAAAAAAAAAAAAECAwUGBP/EACcRAQABAwIFBAMBAAAAAAAAAAABAgMRElIEFCFRkTEyQmEFQcET/9oADAMBAAIRAxEAPwDez5hEUs9mdCKPhyPGnBl8qDMWzHWjqgqMdtpvSPygxrQaarAq7vNY1viGuppm1jgdqDRtt51a5PSkbV8U1bviglXI3qH1qt24DS/M86AN+yJOlZ91VrTv39NazsSmxoAi0I0NAZakkioPnQcLdVKUW08GjaN0igSKVwWtFMDNd8gjrQCwynaKMQw0ijYayOtPStADDWzThtaa0o+OUGKn5eDQL41AutJNlOvWnMTBG9YuIBU6UDDoR1pV9dKrzjULdoLjCDrrV/kijauV5qzmgqcOIkVAnrXBqs70ElpFJXqI1BYUAgKjl0bLXRQLslXRVWGuZlSdWCloEgGNsxGZZE6TJga0RhXKB1APs8AQD8T7zQLnGJmK6jvZVIKsrAxlaUJABJAnx0rnFP4hFBgKO6WA0EgTrB6Uoy0G/g7p2LH208b+ndaT4TSLvStwj1HyoNC9jGpK5iSalFYjceqahcOx6UAJotq5B8KZTAiJYwfClzaXxoGlxI60f5R4H2VlssVytQahxWm9Be8dxrSoNTQMHFzoRQnc1Bq62p29xoAqaYBzb0FkipViKDnXXSj2kEULNNXUUDduRRUYmlxcq6XooCvIqiITUm5NC5xFADGIQfKlACNRTdxiaAwoKG+aVvGaZK0MpQK5a7LR+XUi3QBAq0UUJXZKCiiuNXy1GWgGVqrpRitcRQAVa4ijZajLQCK1ASjFaqBQTiV1b9Zv8xpYpTt/dv1j9tByUDwPtrvZTiWF86q9iPOgAXHQUe1iNIiKCUqclA6CCJ8KBiUBHnQQh6VDT50C7LVYoxFUK0ELVpqsVNBcVdTQwasDQEdpodWBqaCIoimh1YUBQ9WoQogoODV2aoK1XLQSWqjAGuIqIoBlaqVopWoy0Aitdlq+WrrQCVaty6OqCuK0AMlVNumCtVIoF8lTy6MBVgtAqVqMlNG3UG3QKstQFpo26m3Zk0Ab6d5vX9wNBNqtJkGZwfpD/Ih++qNbFAfLU5aOtuaZOC03oM026kWhTowbETQTbI6UALdszRTNcBUmgUe1VDbpsrXZaBM267l03kqMlAry67l03kqOXQKZa4LTPLqy2CdqBYCpC04MG3hV0wLTtQJBKsFp8cPNBawRQLxUijcup5dACKqUpnlV3LoFctSEpgW6nl0CxtVwt0zkrstAEJXFaNlqAtAErVclMRUi1QLcupFumeSa7lnwoF8lSFpjJUcqgDkqFSmOUa4WzQKMJe7+sn/D2T99UKUylo57369v/hrNX5BoDqaask+FQBGlSiCgIbsVV7/lNW5XnVGt0FHuqelAyrR8lVNugXdB0NUvlUQ3HZUQEAuxCqCdgWOmtM8msTt3w1GwTXTOdLltV17sOSWkdT3V91BqrakBgQQQCCDIIOoIPUVHJNYeC4FbS3bm0t1XRGGb0szKCUDbAzMA6HaVjvNXuD4VkYrZUFIZl7yuoBlpEyJAOvXpQafJNcLBpB+ztm2CTaW4g1MmLigfpEhXHrg+ZNAXs7h78nIbaiVCqzpcBPzrgmVOndUjbU7wA1uQakWjSeH4BZnlvh15kSMsw6/SWW08wTp56Ezc7M4cyGsqNxClhH+IGSfOg07RavOr2zb+oH1z+7TqcEt2wTyldQD3h3bi6bkSFYeYj1GvH2iKvRENd+Qv12tOifXL0Y7Zt/UD65/doVztiT/4cfXP7tYJXyocVfEdmujjr25vntcf7OPrn92p/G3+4H1z11+jQsNhMN8lW5cVmd3KCHyka6xOkBe9qD4dQK0lwdi7eAe0xJKop5hAyKt5VaFAhicO2kncHyq8W8sscTfmM5Jjtgf7OPrn92uPa8/2cfXP7tYD25uFEk98qvie9C+3an8BxG5bs3bQtyCWDNr3C65Og01APsqkRCvOXtzR/Gxv7N0n0zt4+jXN2tIEnDgetzr/ALNLjiVzmF+TclbWV1LwAog6/k+6Dl9Z6EVmYp7joqsrxatxrmIALMwYz6IggepRTEJ5u9ubI7Xf3A+uf3asvayf6Af/ACf8tedFXWkRDHPG3tzdbtZ/5f8A+z/lrdwT8y1buGFLgws+ZECd9q8C5r13DuzljE4e1cuKc2UgFWYHRiJbWCdB7APOlUU4ezguIu3K8VTno2BYNdikK2rjDRgjEHwIBik7HDrJPLNr8oB0e4EYDTMpzbbArqVJ1kQSTEcGtrbdgDIRiIe4AIBO2bXbrNUiIy2Vc1aZeUtdoMUR6Y+ov7KPheLYq44trcUMZgkADQE6mPKsa3oKYwV/l3EufRYNpvAOseyayRhzvMXc++fLXxWKxltDcN60wBUHLBPekrpHkaNhsbiXW3lurncFgptrACsykkiWPo/R+ys7ifEbbplTPJZCxZVAPLRlGzEknNOvnQ8HatFbea5lOYhjJlR3vRXLttrO5NWnTnovVfuZ6Vz5agxmMhW5lsAzqUEDKLhbUKZgWm2nceNSMTjJVeYmY3LlsjJoDbAJJaNo1/kxm2cPhxlBvt6WoghYmJGmkgz7D41U27OaOa3jm135wUECJnly3tp07K/73d8+Wrbu4ssQLiBjOaV0LI4sACAfBR0pfC8VxLz39o2tg/ZQlwlgnNz2C81lnUkKAzKekzC6/pdKzaYjspVxF2PnPl9EirBaNkqy2x415nUIw6jrTBVelAZCKqr0EvboZSi1bEWcvWaBfLWR28H+r2HjetfY1bQrzf4SMChwi3zPMW6qqZMBSGJ08dBr5UGvYdDZt24LnlWwUUSQcg0Y7IfWRSXEcMXCrfuixlzFbgZeY6ZSGQtspEgkCQ0A+ID1ngGFa2hbD2ySiySoMnKJqy9nsINsPbH+GgSfgV1+8cTiYBzKgNksI2JzJBPUAnTxnZjD9nhcMnH4nOgnXkpcUeYNsMFPuMUX8XMJ/Zrf1aYTs7gzvhrR/wANAqnByYFvHYy73s3cGHy5gd+abYB8NGmNKUu8Muox+UY+4giRJtd8AyYfINdYKgT1B103F7M4I74W19Wq3Oy+DG2Gtj2UGba4BdKszYq/lEuoJsltAe645cR8dfECvn1vx9tfSm4FhlBy4dJgxprMaa15Lh/ZzGIQyhASIIZlIKndWB0Iq9DW/kLVdzTpjPr/ABlXgymGUqYBgggwdqA5mvVcU4Ljr2mW0q90lVYalVygsdzA28Kz17H4sicqfXE1eZju1nJ3Y+Mk8Hxq5atcoLaZZJ7yknUzuGFEs9o7itmFqwDmLTkf0jmBPp/pv9Y+NHPY3F+CfXFDXshivBPrimue7JHD39ssoXSH5gjMGD7aTM7eE06/EbiZ0KLbkjMuQiDvsToT91P4Ls7jLZJQWzIKsrMCrDSVYEajamOI8Gx18yy20Wc2QMPSiMzHdmjSfCmY7nLXtssW7xm42cHKc65Tp07+o1377CoxPGLrBycveUg6RIK3QevXnOfWR4RWh+KWL8E+uKoeyOLI9FNj88TTV9ojh722WH0qUk7CdY26nYVu/ibitPzc+GcTV8BwLGWXheVLDW27AhgDpIjx2I1qMwcrd2y89cRgSrAggwQQQQfAg7V6rhPCGe1aufL3sKVy8pSo1DHbOxXWJjLJ11qeLcAx94yUtKuYsFV1jM27E7sx8TTPD+x2He1bOKsA3lkMQ7CVDHKDlOoiKirH6e3grNdFyZqjHQVuD3HjJjMTcymVb8gttSOouC1rpI7obeDoa5cFcRXS/jbnMykgHlKl1R0UFZMyFYTIkRuCXx2Ywf8AZ0+P7ard7O4RVZ1w9vMqsymCSGAkEecgVSPVtKozGHh+CYBbwfNcKZFz6JnJEgExmG0ir8XwK2gmW5zMxcehlgo2U/OM6z7qFwdb1ts62XYRl0kahgdwNwyj3UxxMXrzA/J3QAERDNqSTMkeoeysuadP252bFWPbPha3w+ywQC9lZsmacsLNkuQJYA94RqRExvXWuGWyqnniSRPdEAF1Umc0mM87D0W2ispbJkjuyNCMyyD5iZp3BpNu4OUzsYCuozZCM07eJyjyBJ3AqMwrNm5tnwtj8GiDu3M5zMNAAIXSZzTr4R7aebhOHY2wl/KWBLFipC90NEafTUf4WpY21acuHuD86AQjekXlJhugkR0I67Va5YQlj8muiSkAAgCHOfr1WPbO1T0RFi5tnwocDbKlhdiLVt4OXVmJDKIaREbRPwkzcLtAsDiNjAKhDPdB1/KefQnahW7VskgYe4TmmNYC5CMpGaY5gPWYG/Ss7KNRmQEaEF1BB8CJpmIJs1x8Z8PrBWqFaaVxUNbrC6YtnO1VC0xkqsQaCoFc5qSRXaGgCKwPwlH/ALAvnfHwttXpOUK8z+FDTA2//XP+7NB6Wz6CfqL9goiioA0UeQ+yrRQXirjShBquGoDq9W5njQQamKCl0ClCTThShm3QBBNFW7XG1GuwqmdAJLrHjIoLtcNCWaHiOL4dZ74JHRdT4Uq3aKwCPSiYmNB50DeHnvfrt91FNZlrjtpSwIbVi3zetsPtPgRV8Fx6xdWZKxuG6DxnaNaDQqRSeH4xYZyuaPAnY/spe72mw6kjUx4Deg0+SpcMVBYAwxAkQRsay+JXMuJtyGiUEhiN2QagMJEkaQZEz1rP4l2kcNNtgB3YEA6MG0J6nuisDG8avvdLTrOh001Gg9woPpZDVTlGvnNjid8tDYlhvq7CBuT3ToemnnSGH7S4uypXmkr6K7HLpofDaKD6qbdWQV4PA/hBcaXLOYZfTEiW8T0javS4DtThLo/OBGicr6HeNI31P30G0DUSQaHzkJIDrIXMRI9Ezr6tDVb6mAR6/wBhoPG8V7MX2uq1uxhnU3mutzFVTqrghiv51CzB4MGRvrK+o4NhjYsLbhVgmcqqiyxkkIuizO1GOIOUv4ekvUer30PixPLJEdD7QZHxAHtoGjeP8/z513NNI2mDXTB9EAkafO2Hw+AoVzFEaZtRsdiZAJGuhAn4HTaQIrH5Y/8A7az8L1/9tYGM4HeDsU+TkMzNF22WyyfmshBg7w069a1ReK4q2SZzYaGbcAjEMNT0EtFO4/FKpAIPltQXLHrREJqty6qgs0qAJJKOAAPGRWYe1ODy5hdkTGitP1YzR5xFBri9rEHadvv2ogisjD9osI5kX0Gg9KU6n6YFaVm+jaq6MP0WVvsNBFqyMoidhuST7zqa7k+dXtghV9Q+ypzUEKPGvJ/hX/7naH983+7r11eQ/Cqf+zYcf3zf5BQeudaqZoh6eoVUigrUxU5a6KDgKupqPXWB2kxrKyhHIAgnKdTOoPn/ANaDeuYlF3YDWPfSOO4/atOE9IkNMdCIga7zPwNeNv3HPpMSfMny1pfIxI0LQRGmxJA391Bqca4q9x8uY5RqANvDX+PhWNdJPziddPb/ACKbexr3jGseonSPfSbXJnLIIYqZ20C7evWghNn1MxpE9TrNTdxOkFZ9GNdZGh9/3VNi4Rv1Ik79T/CpxFsZvEan3T5+VAbF4oIw3nJb8IhrCD371l3r0LCgkHpO8kb+6neL21zCZ/N2en9zbpAWlB3jU+yDED3UCtu5czCCd/GaMHMnMTvqPZ9mlFDBSJ2JJEnX1mpvYcmSI2+kdRHlQFDjlsddHtk+1bmmvqoa4XPlIcJJgFp3gH5oJrrUmxczGCLlrU6x3b3voKZwQBDDbSYiAPu86Av+j1ZouOzRr3QN5GgLeodKXCKsjKRBO/hOn8imHsnOCpKmQYIY66detSWOVu8CTodPA/bpQZ+JtsAfSHU+ERIHxpa1ZZ2DCT1I06dBtWxIYEe2QdBv76UuYJiSFaPUfCdzQD4hiLqqro7LOYEmQ2pUlTG4P30fCdpcfaRct3MoEBGUFYnTfwrsXYzWkPWW9U6TM/z9tdbwhcQDDbeXw3oNjhfbXEbOqMSsQRBJg/R0PXp91NfjpcE271tWmQTmyyPMdNCK8qcG6MpaIU7z6URWhfwoMPudVmdxA1EabZfjQbuF7WC33chLNIMHRd8sTvrHvPqoi9rLRtwUbNBgRENE+6SfM+deWWzD66ysjfXUyZ9YPuq+UEGJ8pAMe+g9biuP20XC4llZkuWb1ogETK4gTv8Aqkes60HiHaK1iCCVdco19HcgTuNtKzsfbzYLBSBM4vpAnnK0+R13pC3aRfnAaCfWBrQbPa7iQc8pcSHTSQbqS+v0ZB9lecJExtqY+NVxnD8JAewlzRgVZ2QElZMlQug0AiaCzwfGW8B4kx9tBzg5/KP2/wAKJyx4VzkT0moRpoPa9h+I27dq4Lt5VPMlQ7a5coGk9Jr0P+msN/X2/rCvnOBYZXOmgnodpNNYPhK37qWlbIXks51ygQSYnWBOgoPd/wCm8KP6e39YV5v8JeJS7hcO1tw6864JUyJyrp8aW4XwYoMS+e2OWAqm83LtmLiDMxAJyyygZZnNEzQ+0rl8FhCz2GnEXAWsFzaGqjdwDOh9xoPbXOOYX+vt/Wrk4zhiYF5CT0Bk+4V53D9iUvElb6SYyqSQ3XvMAuinKYO2kTNWu9jr2DyYi1lxFy22fIr21UZdczM+gA31jbeg0b3a/DBWKlmZQCFKOmaSBALCOs+yiYnjtkqtxMQgOWchInUbMPpDT3GvnuNxeINyb6zmLHW9Zu5p2XMrRbA3E+HtrR7K8Is38/ygZMpEfllt6GdJgg/N9QoNG7xZrpBZwNEmDvlDSYG2ppctLZi47xA1MlZ2JHuFaKdicMwYW8WBckQobmKBoSA0AuYnbwraXsBgQO9ibswJMoB/l8jQedvYdFGYMHO0Bgdo1gdNT7qm7AVWEemZXQELIOuuvojpS/bTB4XCIosX2N4vGVyH7oG5CoACSR160Dsk2GIe5jrxHREXNBK5p5i25cLp6Wg0IJmBQMPcBRu+M2YEKd9CJj4+uKUQanMO8dTpJjbYes16DGfhFs2DyMPg8yhio1NkMR9FTbIMnSWIr0XDuP4bEoCrBXgM1qYuKQBmECMwBMSNJHlQfO7qEQ2Q7/ROu1BYyurwROjSD0/aa+lWe0thiyi6QywWU5gyhpjMrDTagvxNb1sm0husbZe2CwAYwMilyYQsSBv9lB4LHkG4oLCDaw4MwJHLt7T6xtS3ELlu4S1tQkKTEggkSZ06mnrvajF2nJ+T2QxglTcZ+6FCiCpy7KOp8a3+M4n5ThrTYa4LeY5iCSkhpXXLPXXXp50HicVakHQSD7N6Wa6ADqNY9m9fUzxS2GIFlcoVTnyrlOadJMbR57nSi2uMWJBZrSAkj0RAgdTGmtB8qVwbFzU/nLP2Xxp5b0uLhynrGnnJ129hr6PiO0aXFurbt2lZeYttvybS2QhLmXrBafZWbg+JXrJV8Qlu7buISPydjTvZQ+sNoVbyg6TQeZdfyqqS8FpbTK0TJKTuMsEE0mL7ADUGZJiZB13r6Ue0eEZj+RsMRsCloE6GIkT9H40seOYJFm9hLTtJ7q2LQBHowCJEQDqd5oPn638wI677ROuXT3/Cj4a07ZuWpaAdFUtGo1hQa9bieK4K6By8DbTUCAkNEg6csjQ6/wA61lcE4kuGuOS961mWJtAZoBBPpEAiNfdQZT4RwgBV1AIJzW2UAmQdSNdh76hdFbUzoJgEwdzFe14ti72Iwha2cTcttqVvhLQaHR1Ze82bYxqJgwK8OmLAucp7eU/SLhtTtIgETQBN1s5BPdzEEnr10J9U+ytNbJyDK2kGFMGMwcE6AbGPfROGlkYMtwKxJggkEAiNDGgIMe+rPiSLnebMSSGMzmnQkk76negy8Q0hCNYzLMgbknL/AD4U2uukb9fMUPEMpEes6bzrtV8GFYHvQREab9B6qDavAfI8GTqBcxI8tWU0pcTqrATMz8PtNGxp/wBX2Cfm4m6vvS2aUzDpQYPy+yABlY6ASUUkd6dPyg9Xq99I3GVlANy7mmcwtrE+JHM8zQM1crUB8KttSczXG3P5tR4aCbh/k0xdvWCuUC6PMFFPs0NZ5auLUHpeB9pxhbLWrdjNnMs9y7mY6QBAQACJ95pm925ZmzfJbM6eOkTqIAg615NdaqRQesu9tbxW4otIouKEYhnJygyACSetZmO4zzAFayioPmKbkTqJ1YmdTtWNmIqM0/xoNjD8ZuIFCpbOXQM3NZty2pLwd/CjXu1mMZWQ3zkYQygLlYeDAjUVgPe2A19VULt4UGkeJXSI5rhd8oYqs+OUQJpc3vE/Glu8R/CrWsI7mFBY+AUsfcKAjMD4VHPWNNT4VtcP7IX7glgLa9SwP2DQe0it/B9mcLa/OFrzeA9H7QP81Bh8C7WYm0i2LaKyiSFhy2pJOx8SelIdsHZOUr2OSWQ3B3iSCz6nUk65JgxGY19Cw9wW1i1aWyvjoW9529gFAbIbnOyZruXLzCTOWSYEHxJoPlYxxLZkDQoWAXZwpU7zpA202r6R2a4exS3eU5HbMy5dUyXCxUbTOVtfOacbDB5zLmBEEMztI8CD08qYtcPsqIFq3tAECFHuoIxVzEWzJIbzB3+FD/GLEWkYWrdt2uQhzyVUE+lAIOniKV4hZtaKtu3oJ/NqNTuNtRSqWgNlUepRQI44Y25Ja5ZBj5tk6nwk9PP4Vo8Cv3lw9tHQ5xmzBbiqNXYjZwNiKuD6vd/GhupHWgYxFwErns3WC7Dnaa+PeM0xaxuH64QTt6Sz9gpS1iWGmYx1FHW4pEESfHY/xoG+dhGBBsugIIJUCYO8OrSPZQb/AArht0y7XRC5BLXQAupgDYakn2mh28BnMITPhOp9XifIUG5hmG8+2aDcXBYYwExCCNgT/wAw+ymX4QXGnIcb+H2AzXlGUdR8TUC2nqoPV3MJfG1sR4qyH4FhQWvXk1YXBpEm0YjyIMVh279wejcb60/A01a41iF6qfWij4gA0BcRjbtxTbF62FbeU75AfOmpJA3cGBqCNorC/Fh+dbum8rqly0+U59Qjy41EagAA+uvQHtFm0uWEf2D/APQaqjG4NvSssh/R/gQPhQOXblswPk6EeA5PXwBI+ygthMKfSwj6a91WPxRvP7K5MNhX0TEZT4Osj3kACrDgd3e3yro/QZZ+6gq9jh0ENZZCd5W+I9WulAXB8PylUUqSfTF0hv8AaaPhU3ku2/TssvnBA+IihfKUPpKP8VtT91A5ZwmF5IssxuKLhugZhOYqF+ZGkKPjSz4KzJy4a8R5Fx/1qAbJ/o7X1cp+Fd8jsn+j9100HyovUrc+FdXUALmKE1HygeFdXUFflB8KvzGPUCorqCZY6Sa7JXV1BvcM7NYm6oZVVUPzmcRHqWT8K9DwzsJmBZrpIXVsgCge1pJ9i11dQaNnheCtbJzCOpEj6z/uU2McdraKg9QJ+Og9gFdXUFLhJ1difWSaGLw+aPbXV1BEE+dFRIqa6gOGCjUa+HSg3sYQGGVSWESRJUfo9BPjvU11BkuxqgaurqCwauDV1dQVapRq6uoDB6Yt4j+etTXUBUtBzAGsE+Gg1NLNZ6jWurqATpVQ7DrXV1Bbm+IqwVTU11BRsPVRaI2Jrq6gcw/FcQno3X9WYx7jpUXeKO2rwT4woPwAmprqAfyhTuo+P3VYhPMe2urqD//Z"/>
          <p:cNvSpPr>
            <a:spLocks noChangeAspect="1" noChangeArrowheads="1"/>
          </p:cNvSpPr>
          <p:nvPr/>
        </p:nvSpPr>
        <p:spPr bwMode="auto">
          <a:xfrm>
            <a:off x="1964134" y="-90289"/>
            <a:ext cx="190500" cy="190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7150" tIns="28575" rIns="57150" bIns="28575" numCol="1" anchor="t" anchorCtr="0" compatLnSpc="1">
            <a:prstTxWarp prst="textNoShape">
              <a:avLst/>
            </a:prstTxWarp>
          </a:bodyPr>
          <a:lstStyle/>
          <a:p>
            <a:endParaRPr lang="en-US" sz="625"/>
          </a:p>
        </p:txBody>
      </p:sp>
      <p:sp>
        <p:nvSpPr>
          <p:cNvPr id="3" name="TextBox 2"/>
          <p:cNvSpPr txBox="1"/>
          <p:nvPr/>
        </p:nvSpPr>
        <p:spPr>
          <a:xfrm>
            <a:off x="2629725" y="100212"/>
            <a:ext cx="6108500" cy="1151084"/>
          </a:xfrm>
          <a:prstGeom prst="rect">
            <a:avLst/>
          </a:prstGeom>
          <a:noFill/>
        </p:spPr>
        <p:txBody>
          <a:bodyPr wrap="square" rtlCol="0">
            <a:spAutoFit/>
          </a:bodyPr>
          <a:lstStyle/>
          <a:p>
            <a:pPr algn="l"/>
            <a:r>
              <a:rPr lang="en-US" sz="2000" i="1" dirty="0" smtClean="0">
                <a:latin typeface="+mn-lt"/>
              </a:rPr>
              <a:t>“Lots of people say they love to drive… </a:t>
            </a:r>
            <a:r>
              <a:rPr lang="en-US" sz="2000" b="1" i="1" dirty="0" smtClean="0">
                <a:latin typeface="+mn-lt"/>
              </a:rPr>
              <a:t>But I haven’t met anyone yet who says they love their commute” </a:t>
            </a:r>
          </a:p>
          <a:p>
            <a:pPr algn="r"/>
            <a:r>
              <a:rPr lang="en-US" sz="1200" i="1" dirty="0" smtClean="0">
                <a:latin typeface="+mn-lt"/>
              </a:rPr>
              <a:t>– Dan </a:t>
            </a:r>
            <a:r>
              <a:rPr lang="en-US" sz="1200" i="1" dirty="0" err="1" smtClean="0">
                <a:latin typeface="+mn-lt"/>
              </a:rPr>
              <a:t>Ammann</a:t>
            </a:r>
            <a:endParaRPr lang="en-US" sz="1200" i="1" dirty="0" smtClean="0">
              <a:latin typeface="+mn-lt"/>
            </a:endParaRPr>
          </a:p>
          <a:p>
            <a:pPr algn="r"/>
            <a:r>
              <a:rPr lang="en-US" sz="1100" i="1" dirty="0" smtClean="0">
                <a:latin typeface="+mn-lt"/>
              </a:rPr>
              <a:t>President, General Motors Company</a:t>
            </a:r>
          </a:p>
        </p:txBody>
      </p:sp>
      <p:pic>
        <p:nvPicPr>
          <p:cNvPr id="10242" name="Picture 2" descr="http://www.citynews.ca/wp-content/blogs.dir/sites/10/2015/04/23/don-valley-parkw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137" y="1251296"/>
            <a:ext cx="6553675" cy="37779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0"/>
            <a:ext cx="2283714"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pc="-113" dirty="0">
                <a:solidFill>
                  <a:schemeClr val="tx1">
                    <a:lumMod val="85000"/>
                    <a:lumOff val="15000"/>
                  </a:schemeClr>
                </a:solidFill>
              </a:rPr>
              <a:t>Shared</a:t>
            </a:r>
          </a:p>
        </p:txBody>
      </p:sp>
      <p:pic>
        <p:nvPicPr>
          <p:cNvPr id="8" name="Picture 7"/>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02176" y="351236"/>
            <a:ext cx="1904762" cy="1904762"/>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56663"/>
          <a:stretch/>
        </p:blipFill>
        <p:spPr>
          <a:xfrm>
            <a:off x="98500" y="4211594"/>
            <a:ext cx="2086714" cy="472622"/>
          </a:xfrm>
          <a:prstGeom prst="rect">
            <a:avLst/>
          </a:prstGeom>
        </p:spPr>
      </p:pic>
    </p:spTree>
    <p:extLst>
      <p:ext uri="{BB962C8B-B14F-4D97-AF65-F5344CB8AC3E}">
        <p14:creationId xmlns:p14="http://schemas.microsoft.com/office/powerpoint/2010/main" val="207302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bwMode="auto">
          <a:xfrm>
            <a:off x="5458791" y="3450816"/>
            <a:ext cx="3161748" cy="1562099"/>
          </a:xfrm>
          <a:prstGeom prst="round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72390" tIns="72390" rIns="72390" bIns="72390" numCol="1" rtlCol="0" anchor="ctr" anchorCtr="0" compatLnSpc="1">
            <a:prstTxWarp prst="textNoShape">
              <a:avLst/>
            </a:prstTxWarp>
          </a:bodyPr>
          <a:lstStyle/>
          <a:p>
            <a:pPr marL="0" marR="0" indent="0" defTabSz="914400" rtl="0" eaLnBrk="1" fontAlgn="base" latinLnBrk="0" hangingPunct="1">
              <a:lnSpc>
                <a:spcPct val="100000"/>
              </a:lnSpc>
              <a:spcBef>
                <a:spcPts val="0"/>
              </a:spcBef>
              <a:spcAft>
                <a:spcPct val="0"/>
              </a:spcAft>
              <a:buClrTx/>
              <a:buSzTx/>
              <a:buFontTx/>
              <a:buNone/>
              <a:tabLst/>
            </a:pPr>
            <a:r>
              <a:rPr kumimoji="0" lang="en-US" sz="2800" u="none" strike="noStrike" cap="none" normalizeH="0" baseline="0" dirty="0" smtClean="0">
                <a:ln>
                  <a:noFill/>
                </a:ln>
                <a:solidFill>
                  <a:srgbClr val="FFC000"/>
                </a:solidFill>
                <a:effectLst/>
                <a:latin typeface="Impact" panose="020B0806030902050204" pitchFamily="34" charset="0"/>
                <a:ea typeface="Adobe Gothic Std B" panose="020B0800000000000000" pitchFamily="34" charset="-128"/>
              </a:rPr>
              <a:t>Vehicles For </a:t>
            </a:r>
          </a:p>
          <a:p>
            <a:pPr marL="0" marR="0" indent="0" defTabSz="914400" rtl="0" eaLnBrk="1" fontAlgn="base" latinLnBrk="0" hangingPunct="1">
              <a:lnSpc>
                <a:spcPct val="100000"/>
              </a:lnSpc>
              <a:spcBef>
                <a:spcPts val="0"/>
              </a:spcBef>
              <a:spcAft>
                <a:spcPct val="0"/>
              </a:spcAft>
              <a:buClrTx/>
              <a:buSzTx/>
              <a:buFontTx/>
              <a:buNone/>
              <a:tabLst/>
            </a:pPr>
            <a:r>
              <a:rPr kumimoji="0" lang="en-US" sz="2800" u="none" strike="noStrike" cap="none" normalizeH="0" baseline="0" dirty="0" smtClean="0">
                <a:ln>
                  <a:noFill/>
                </a:ln>
                <a:solidFill>
                  <a:srgbClr val="FFC000"/>
                </a:solidFill>
                <a:effectLst/>
                <a:latin typeface="Impact" panose="020B0806030902050204" pitchFamily="34" charset="0"/>
                <a:ea typeface="Adobe Gothic Std B" panose="020B0800000000000000" pitchFamily="34" charset="-128"/>
              </a:rPr>
              <a:t>Ride Sharing</a:t>
            </a:r>
          </a:p>
        </p:txBody>
      </p:sp>
      <p:sp>
        <p:nvSpPr>
          <p:cNvPr id="10" name="Rounded Rectangle 9"/>
          <p:cNvSpPr/>
          <p:nvPr/>
        </p:nvSpPr>
        <p:spPr bwMode="auto">
          <a:xfrm>
            <a:off x="3799508" y="1788936"/>
            <a:ext cx="3161748" cy="1562099"/>
          </a:xfrm>
          <a:prstGeom prst="round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72390" tIns="72390" rIns="72390" bIns="72390" numCol="1" rtlCol="0" anchor="ctr" anchorCtr="0" compatLnSpc="1">
            <a:prstTxWarp prst="textNoShape">
              <a:avLst/>
            </a:prstTxWarp>
          </a:bodyPr>
          <a:lstStyle/>
          <a:p>
            <a:pPr marL="0" marR="0" indent="0" defTabSz="914400" rtl="0" eaLnBrk="1" fontAlgn="base" latinLnBrk="0" hangingPunct="1">
              <a:lnSpc>
                <a:spcPct val="100000"/>
              </a:lnSpc>
              <a:spcBef>
                <a:spcPts val="0"/>
              </a:spcBef>
              <a:spcAft>
                <a:spcPct val="0"/>
              </a:spcAft>
              <a:buClrTx/>
              <a:buSzTx/>
              <a:buFontTx/>
              <a:buNone/>
              <a:tabLst/>
            </a:pPr>
            <a:endParaRPr lang="en-US" sz="2800" dirty="0">
              <a:solidFill>
                <a:srgbClr val="FFC000"/>
              </a:solidFill>
              <a:latin typeface="Impact" panose="020B0806030902050204" pitchFamily="34" charset="0"/>
              <a:ea typeface="Adobe Gothic Std B" panose="020B0800000000000000" pitchFamily="34" charset="-128"/>
            </a:endParaRPr>
          </a:p>
          <a:p>
            <a:pPr marL="0" marR="0" indent="0" defTabSz="914400" rtl="0" eaLnBrk="1" fontAlgn="base" latinLnBrk="0" hangingPunct="1">
              <a:lnSpc>
                <a:spcPct val="100000"/>
              </a:lnSpc>
              <a:spcBef>
                <a:spcPts val="0"/>
              </a:spcBef>
              <a:spcAft>
                <a:spcPct val="0"/>
              </a:spcAft>
              <a:buClrTx/>
              <a:buSzTx/>
              <a:buFontTx/>
              <a:buNone/>
              <a:tabLst/>
            </a:pPr>
            <a:r>
              <a:rPr kumimoji="0" lang="en-US" sz="2800" u="none" strike="noStrike" cap="none" normalizeH="0" baseline="0" dirty="0" smtClean="0">
                <a:ln>
                  <a:noFill/>
                </a:ln>
                <a:solidFill>
                  <a:srgbClr val="FFC000"/>
                </a:solidFill>
                <a:effectLst/>
                <a:latin typeface="Impact" panose="020B0806030902050204" pitchFamily="34" charset="0"/>
                <a:ea typeface="Adobe Gothic Std B" panose="020B0800000000000000" pitchFamily="34" charset="-128"/>
              </a:rPr>
              <a:t>City</a:t>
            </a:r>
          </a:p>
          <a:p>
            <a:pPr marL="0" marR="0" indent="0" defTabSz="914400" rtl="0" eaLnBrk="1" fontAlgn="base" latinLnBrk="0" hangingPunct="1">
              <a:lnSpc>
                <a:spcPct val="100000"/>
              </a:lnSpc>
              <a:spcBef>
                <a:spcPts val="0"/>
              </a:spcBef>
              <a:spcAft>
                <a:spcPct val="0"/>
              </a:spcAft>
              <a:buClrTx/>
              <a:buSzTx/>
              <a:buFontTx/>
              <a:buNone/>
              <a:tabLst/>
            </a:pPr>
            <a:r>
              <a:rPr lang="en-US" sz="2800" dirty="0" smtClean="0">
                <a:solidFill>
                  <a:srgbClr val="FFC000"/>
                </a:solidFill>
                <a:latin typeface="Impact" panose="020B0806030902050204" pitchFamily="34" charset="0"/>
                <a:ea typeface="Adobe Gothic Std B" panose="020B0800000000000000" pitchFamily="34" charset="-128"/>
              </a:rPr>
              <a:t>Vehicle Sharing</a:t>
            </a:r>
          </a:p>
          <a:p>
            <a:pPr marL="0" marR="0" indent="0" defTabSz="914400" rtl="0" eaLnBrk="1" fontAlgn="base" latinLnBrk="0" hangingPunct="1">
              <a:lnSpc>
                <a:spcPct val="100000"/>
              </a:lnSpc>
              <a:spcBef>
                <a:spcPts val="0"/>
              </a:spcBef>
              <a:spcAft>
                <a:spcPct val="0"/>
              </a:spcAft>
              <a:buClrTx/>
              <a:buSzTx/>
              <a:buFontTx/>
              <a:buNone/>
              <a:tabLst/>
            </a:pPr>
            <a:endParaRPr lang="en-US" sz="2800" dirty="0" smtClean="0">
              <a:solidFill>
                <a:srgbClr val="FFC000"/>
              </a:solidFill>
              <a:latin typeface="Impact" panose="020B0806030902050204" pitchFamily="34" charset="0"/>
              <a:ea typeface="Adobe Gothic Std B" panose="020B0800000000000000" pitchFamily="34" charset="-128"/>
            </a:endParaRPr>
          </a:p>
          <a:p>
            <a:pPr marL="0" marR="0" indent="0" defTabSz="914400" rtl="0" eaLnBrk="1" fontAlgn="base" latinLnBrk="0" hangingPunct="1">
              <a:lnSpc>
                <a:spcPct val="100000"/>
              </a:lnSpc>
              <a:spcBef>
                <a:spcPts val="0"/>
              </a:spcBef>
              <a:spcAft>
                <a:spcPct val="0"/>
              </a:spcAft>
              <a:buClrTx/>
              <a:buSzTx/>
              <a:buFontTx/>
              <a:buNone/>
              <a:tabLst/>
            </a:pPr>
            <a:r>
              <a:rPr lang="en-US" sz="2800" dirty="0" smtClean="0">
                <a:solidFill>
                  <a:srgbClr val="FFC000"/>
                </a:solidFill>
                <a:latin typeface="Impact" panose="020B0806030902050204" pitchFamily="34" charset="0"/>
                <a:ea typeface="Adobe Gothic Std B" panose="020B0800000000000000" pitchFamily="34" charset="-128"/>
              </a:rPr>
              <a:t> </a:t>
            </a:r>
            <a:endParaRPr kumimoji="0" lang="en-US" sz="2800" u="none" strike="noStrike" cap="none" normalizeH="0" baseline="0" dirty="0" smtClean="0">
              <a:ln>
                <a:noFill/>
              </a:ln>
              <a:solidFill>
                <a:srgbClr val="FFC000"/>
              </a:solidFill>
              <a:effectLst/>
              <a:latin typeface="Impact" panose="020B0806030902050204" pitchFamily="34" charset="0"/>
              <a:ea typeface="Adobe Gothic Std B" panose="020B0800000000000000" pitchFamily="34" charset="-128"/>
            </a:endParaRPr>
          </a:p>
        </p:txBody>
      </p:sp>
      <p:sp>
        <p:nvSpPr>
          <p:cNvPr id="11" name="Rounded Rectangle 10"/>
          <p:cNvSpPr/>
          <p:nvPr/>
        </p:nvSpPr>
        <p:spPr bwMode="auto">
          <a:xfrm>
            <a:off x="2590248" y="127056"/>
            <a:ext cx="3161748" cy="1562099"/>
          </a:xfrm>
          <a:prstGeom prst="round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72390" tIns="72390" rIns="72390" bIns="72390" numCol="1" rtlCol="0" anchor="ctr" anchorCtr="0" compatLnSpc="1">
            <a:prstTxWarp prst="textNoShape">
              <a:avLst/>
            </a:prstTxWarp>
          </a:bodyPr>
          <a:lstStyle/>
          <a:p>
            <a:pPr marL="0" marR="0" indent="0" defTabSz="914400" rtl="0" eaLnBrk="1" fontAlgn="base" latinLnBrk="0" hangingPunct="1">
              <a:lnSpc>
                <a:spcPct val="100000"/>
              </a:lnSpc>
              <a:spcBef>
                <a:spcPts val="0"/>
              </a:spcBef>
              <a:spcAft>
                <a:spcPct val="0"/>
              </a:spcAft>
              <a:buClrTx/>
              <a:buSzTx/>
              <a:buFontTx/>
              <a:buNone/>
              <a:tabLst/>
            </a:pPr>
            <a:endParaRPr kumimoji="0" lang="en-US" sz="2800" u="none" strike="noStrike" cap="none" normalizeH="0" baseline="0" dirty="0" smtClean="0">
              <a:ln>
                <a:noFill/>
              </a:ln>
              <a:solidFill>
                <a:srgbClr val="FFC000"/>
              </a:solidFill>
              <a:effectLst/>
              <a:latin typeface="Impact" panose="020B0806030902050204" pitchFamily="34" charset="0"/>
              <a:ea typeface="Adobe Gothic Std B" panose="020B0800000000000000" pitchFamily="34" charset="-128"/>
            </a:endParaRPr>
          </a:p>
          <a:p>
            <a:pPr marL="0" marR="0" indent="0" defTabSz="914400" rtl="0" eaLnBrk="1" fontAlgn="base" latinLnBrk="0" hangingPunct="1">
              <a:lnSpc>
                <a:spcPct val="100000"/>
              </a:lnSpc>
              <a:spcBef>
                <a:spcPts val="0"/>
              </a:spcBef>
              <a:spcAft>
                <a:spcPct val="0"/>
              </a:spcAft>
              <a:buClrTx/>
              <a:buSzTx/>
              <a:buFontTx/>
              <a:buNone/>
              <a:tabLst/>
            </a:pPr>
            <a:r>
              <a:rPr kumimoji="0" lang="en-US" sz="2800" u="none" strike="noStrike" cap="none" normalizeH="0" baseline="0" dirty="0" smtClean="0">
                <a:ln>
                  <a:noFill/>
                </a:ln>
                <a:solidFill>
                  <a:srgbClr val="FFC000"/>
                </a:solidFill>
                <a:effectLst/>
                <a:latin typeface="Impact" panose="020B0806030902050204" pitchFamily="34" charset="0"/>
                <a:ea typeface="Adobe Gothic Std B" panose="020B0800000000000000" pitchFamily="34" charset="-128"/>
              </a:rPr>
              <a:t>Residential</a:t>
            </a:r>
          </a:p>
          <a:p>
            <a:pPr marL="0" marR="0" indent="0" defTabSz="914400" rtl="0" eaLnBrk="1" fontAlgn="base" latinLnBrk="0" hangingPunct="1">
              <a:lnSpc>
                <a:spcPct val="100000"/>
              </a:lnSpc>
              <a:spcBef>
                <a:spcPts val="0"/>
              </a:spcBef>
              <a:spcAft>
                <a:spcPct val="0"/>
              </a:spcAft>
              <a:buClrTx/>
              <a:buSzTx/>
              <a:buFontTx/>
              <a:buNone/>
              <a:tabLst/>
            </a:pPr>
            <a:r>
              <a:rPr kumimoji="0" lang="en-US" sz="2800" u="none" strike="noStrike" cap="none" normalizeH="0" baseline="0" dirty="0" smtClean="0">
                <a:ln>
                  <a:noFill/>
                </a:ln>
                <a:solidFill>
                  <a:srgbClr val="FFC000"/>
                </a:solidFill>
                <a:effectLst/>
                <a:latin typeface="Impact" panose="020B0806030902050204" pitchFamily="34" charset="0"/>
                <a:ea typeface="Adobe Gothic Std B" panose="020B0800000000000000" pitchFamily="34" charset="-128"/>
              </a:rPr>
              <a:t>Vehicle</a:t>
            </a:r>
            <a:r>
              <a:rPr kumimoji="0" lang="en-US" sz="2800" u="none" strike="noStrike" cap="none" normalizeH="0" dirty="0" smtClean="0">
                <a:ln>
                  <a:noFill/>
                </a:ln>
                <a:solidFill>
                  <a:srgbClr val="FFC000"/>
                </a:solidFill>
                <a:effectLst/>
                <a:latin typeface="Impact" panose="020B0806030902050204" pitchFamily="34" charset="0"/>
                <a:ea typeface="Adobe Gothic Std B" panose="020B0800000000000000" pitchFamily="34" charset="-128"/>
              </a:rPr>
              <a:t> Sharing</a:t>
            </a:r>
          </a:p>
          <a:p>
            <a:pPr marL="0" marR="0" indent="0" defTabSz="914400" rtl="0" eaLnBrk="1" fontAlgn="base" latinLnBrk="0" hangingPunct="1">
              <a:lnSpc>
                <a:spcPct val="100000"/>
              </a:lnSpc>
              <a:spcBef>
                <a:spcPts val="0"/>
              </a:spcBef>
              <a:spcAft>
                <a:spcPct val="0"/>
              </a:spcAft>
              <a:buClrTx/>
              <a:buSzTx/>
              <a:buFontTx/>
              <a:buNone/>
              <a:tabLst/>
            </a:pPr>
            <a:endParaRPr kumimoji="0" lang="en-US" sz="2800" u="none" strike="noStrike" cap="none" normalizeH="0" dirty="0" smtClean="0">
              <a:ln>
                <a:noFill/>
              </a:ln>
              <a:solidFill>
                <a:srgbClr val="FFC000"/>
              </a:solidFill>
              <a:effectLst/>
              <a:latin typeface="Impact" panose="020B0806030902050204" pitchFamily="34" charset="0"/>
              <a:ea typeface="Adobe Gothic Std B" panose="020B0800000000000000" pitchFamily="34" charset="-128"/>
            </a:endParaRPr>
          </a:p>
          <a:p>
            <a:pPr marL="0" marR="0" indent="0" defTabSz="914400" rtl="0" eaLnBrk="1" fontAlgn="base" latinLnBrk="0" hangingPunct="1">
              <a:lnSpc>
                <a:spcPct val="100000"/>
              </a:lnSpc>
              <a:spcBef>
                <a:spcPts val="0"/>
              </a:spcBef>
              <a:spcAft>
                <a:spcPct val="0"/>
              </a:spcAft>
              <a:buClrTx/>
              <a:buSzTx/>
              <a:buFontTx/>
              <a:buNone/>
              <a:tabLst/>
            </a:pPr>
            <a:endParaRPr kumimoji="0" lang="en-US" sz="2800" u="none" strike="noStrike" cap="none" normalizeH="0" baseline="0" dirty="0" smtClean="0">
              <a:ln>
                <a:noFill/>
              </a:ln>
              <a:solidFill>
                <a:srgbClr val="FFC000"/>
              </a:solidFill>
              <a:effectLst/>
              <a:latin typeface="Impact" panose="020B0806030902050204" pitchFamily="34" charset="0"/>
              <a:ea typeface="Adobe Gothic Std B" panose="020B0800000000000000" pitchFamily="34" charset="-128"/>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56663"/>
          <a:stretch/>
        </p:blipFill>
        <p:spPr>
          <a:xfrm>
            <a:off x="3550637" y="1191933"/>
            <a:ext cx="1468624" cy="332630"/>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56663"/>
          <a:stretch/>
        </p:blipFill>
        <p:spPr>
          <a:xfrm>
            <a:off x="4646070" y="2854404"/>
            <a:ext cx="1468624" cy="332630"/>
          </a:xfrm>
          <a:prstGeom prst="rect">
            <a:avLst/>
          </a:prstGeom>
        </p:spPr>
      </p:pic>
      <p:sp>
        <p:nvSpPr>
          <p:cNvPr id="14" name="Rectangle 13"/>
          <p:cNvSpPr/>
          <p:nvPr/>
        </p:nvSpPr>
        <p:spPr>
          <a:xfrm>
            <a:off x="0" y="0"/>
            <a:ext cx="2283714"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pc="-113" dirty="0">
                <a:solidFill>
                  <a:schemeClr val="tx1">
                    <a:lumMod val="85000"/>
                    <a:lumOff val="15000"/>
                  </a:schemeClr>
                </a:solidFill>
              </a:rPr>
              <a:t>Shared</a:t>
            </a:r>
          </a:p>
        </p:txBody>
      </p:sp>
      <p:pic>
        <p:nvPicPr>
          <p:cNvPr id="15" name="Picture 14"/>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02176" y="351236"/>
            <a:ext cx="1904762" cy="1904762"/>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t="56663"/>
          <a:stretch/>
        </p:blipFill>
        <p:spPr>
          <a:xfrm>
            <a:off x="98500" y="4211594"/>
            <a:ext cx="2086714" cy="472622"/>
          </a:xfrm>
          <a:prstGeom prst="rect">
            <a:avLst/>
          </a:prstGeom>
        </p:spPr>
      </p:pic>
    </p:spTree>
    <p:extLst>
      <p:ext uri="{BB962C8B-B14F-4D97-AF65-F5344CB8AC3E}">
        <p14:creationId xmlns:p14="http://schemas.microsoft.com/office/powerpoint/2010/main" val="212207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l="1539" t="12951" r="1768" b="20971"/>
          <a:stretch/>
        </p:blipFill>
        <p:spPr>
          <a:xfrm>
            <a:off x="2309115" y="1"/>
            <a:ext cx="6834886" cy="2637182"/>
          </a:xfrm>
          <a:prstGeom prst="rect">
            <a:avLst/>
          </a:prstGeom>
        </p:spPr>
      </p:pic>
      <p:pic>
        <p:nvPicPr>
          <p:cNvPr id="8" name="Picture 2" descr="http://www.sketchappsources.com/resources/source-image/uber-redesign-russellwarwick.jpg"/>
          <p:cNvPicPr>
            <a:picLocks noChangeAspect="1" noChangeArrowheads="1"/>
          </p:cNvPicPr>
          <p:nvPr/>
        </p:nvPicPr>
        <p:blipFill rotWithShape="1">
          <a:blip r:embed="rId5">
            <a:extLst>
              <a:ext uri="{28A0092B-C50C-407E-A947-70E740481C1C}">
                <a14:useLocalDpi xmlns:a14="http://schemas.microsoft.com/office/drawing/2010/main" val="0"/>
              </a:ext>
            </a:extLst>
          </a:blip>
          <a:srcRect t="24338" b="27127"/>
          <a:stretch/>
        </p:blipFill>
        <p:spPr bwMode="auto">
          <a:xfrm>
            <a:off x="2283715" y="2638021"/>
            <a:ext cx="6860286" cy="250466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0"/>
            <a:ext cx="2283714"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pc="-113" dirty="0">
                <a:solidFill>
                  <a:schemeClr val="tx1">
                    <a:lumMod val="85000"/>
                    <a:lumOff val="15000"/>
                  </a:schemeClr>
                </a:solidFill>
              </a:rPr>
              <a:t>Shared</a:t>
            </a:r>
          </a:p>
        </p:txBody>
      </p:sp>
      <p:pic>
        <p:nvPicPr>
          <p:cNvPr id="10" name="Picture 9"/>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02177" y="351237"/>
            <a:ext cx="1904762" cy="1904762"/>
          </a:xfrm>
          <a:prstGeom prst="rect">
            <a:avLst/>
          </a:prstGeom>
        </p:spPr>
      </p:pic>
      <p:cxnSp>
        <p:nvCxnSpPr>
          <p:cNvPr id="9" name="Straight Connector 8"/>
          <p:cNvCxnSpPr/>
          <p:nvPr/>
        </p:nvCxnSpPr>
        <p:spPr bwMode="auto">
          <a:xfrm>
            <a:off x="2282747" y="1"/>
            <a:ext cx="0" cy="5151039"/>
          </a:xfrm>
          <a:prstGeom prst="line">
            <a:avLst/>
          </a:prstGeom>
          <a:solidFill>
            <a:schemeClr val="bg2"/>
          </a:solidFill>
          <a:ln w="381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70705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 r="673"/>
          <a:stretch/>
        </p:blipFill>
        <p:spPr>
          <a:xfrm>
            <a:off x="-58993" y="0"/>
            <a:ext cx="9222043" cy="5143500"/>
          </a:xfrm>
          <a:prstGeom prst="rect">
            <a:avLst/>
          </a:prstGeom>
        </p:spPr>
      </p:pic>
    </p:spTree>
    <p:extLst>
      <p:ext uri="{BB962C8B-B14F-4D97-AF65-F5344CB8AC3E}">
        <p14:creationId xmlns:p14="http://schemas.microsoft.com/office/powerpoint/2010/main" val="226906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132000"/>
                    </a14:imgEffect>
                  </a14:imgLayer>
                </a14:imgProps>
              </a:ext>
              <a:ext uri="{28A0092B-C50C-407E-A947-70E740481C1C}">
                <a14:useLocalDpi xmlns:a14="http://schemas.microsoft.com/office/drawing/2010/main" val="0"/>
              </a:ext>
            </a:extLst>
          </a:blip>
          <a:srcRect b="47264"/>
          <a:stretch/>
        </p:blipFill>
        <p:spPr>
          <a:xfrm>
            <a:off x="138463" y="960096"/>
            <a:ext cx="5028961" cy="3844987"/>
          </a:xfrm>
          <a:prstGeom prst="rect">
            <a:avLst/>
          </a:prstGeom>
        </p:spPr>
      </p:pic>
      <p:pic>
        <p:nvPicPr>
          <p:cNvPr id="5" name="Picture 4"/>
          <p:cNvPicPr>
            <a:picLocks noChangeAspect="1"/>
          </p:cNvPicPr>
          <p:nvPr/>
        </p:nvPicPr>
        <p:blipFill>
          <a:blip r:embed="rId5"/>
          <a:stretch>
            <a:fillRect/>
          </a:stretch>
        </p:blipFill>
        <p:spPr>
          <a:xfrm>
            <a:off x="5309416" y="2739955"/>
            <a:ext cx="3553235" cy="2400650"/>
          </a:xfrm>
          <a:prstGeom prst="rect">
            <a:avLst/>
          </a:prstGeom>
        </p:spPr>
      </p:pic>
      <p:pic>
        <p:nvPicPr>
          <p:cNvPr id="6" name="Picture 5"/>
          <p:cNvPicPr>
            <a:picLocks noChangeAspect="1"/>
          </p:cNvPicPr>
          <p:nvPr/>
        </p:nvPicPr>
        <p:blipFill>
          <a:blip r:embed="rId6"/>
          <a:stretch>
            <a:fillRect/>
          </a:stretch>
        </p:blipFill>
        <p:spPr>
          <a:xfrm>
            <a:off x="5312945" y="596654"/>
            <a:ext cx="3549706" cy="2077587"/>
          </a:xfrm>
          <a:prstGeom prst="rect">
            <a:avLst/>
          </a:prstGeom>
        </p:spPr>
      </p:pic>
      <p:sp>
        <p:nvSpPr>
          <p:cNvPr id="7" name="Rectangle 6"/>
          <p:cNvSpPr/>
          <p:nvPr/>
        </p:nvSpPr>
        <p:spPr>
          <a:xfrm>
            <a:off x="0" y="0"/>
            <a:ext cx="9144000" cy="646331"/>
          </a:xfrm>
          <a:prstGeom prst="rect">
            <a:avLst/>
          </a:prstGeom>
          <a:solidFill>
            <a:schemeClr val="bg1"/>
          </a:solidFill>
        </p:spPr>
        <p:txBody>
          <a:bodyPr wrap="square">
            <a:spAutoFit/>
          </a:bodyPr>
          <a:lstStyle/>
          <a:p>
            <a:r>
              <a:rPr lang="en-US" sz="3600" b="1" cap="all" dirty="0" smtClean="0">
                <a:solidFill>
                  <a:srgbClr val="646464"/>
                </a:solidFill>
                <a:latin typeface="Calibri" panose="020F0502020204030204" pitchFamily="34" charset="0"/>
              </a:rPr>
              <a:t>Attracting talent </a:t>
            </a:r>
            <a:endParaRPr lang="en-US" sz="3600" b="1" i="1" cap="all" dirty="0">
              <a:solidFill>
                <a:srgbClr val="646464"/>
              </a:solidFill>
              <a:latin typeface="Calibri" panose="020F0502020204030204" pitchFamily="34" charset="0"/>
            </a:endParaRPr>
          </a:p>
        </p:txBody>
      </p:sp>
    </p:spTree>
    <p:extLst>
      <p:ext uri="{BB962C8B-B14F-4D97-AF65-F5344CB8AC3E}">
        <p14:creationId xmlns:p14="http://schemas.microsoft.com/office/powerpoint/2010/main" val="200227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6"/>
          <p:cNvPicPr>
            <a:picLocks noChangeAspect="1"/>
          </p:cNvPicPr>
          <p:nvPr/>
        </p:nvPicPr>
        <p:blipFill rotWithShape="1">
          <a:blip r:embed="rId3" cstate="print">
            <a:extLst>
              <a:ext uri="{28A0092B-C50C-407E-A947-70E740481C1C}">
                <a14:useLocalDpi xmlns:a14="http://schemas.microsoft.com/office/drawing/2010/main" val="0"/>
              </a:ext>
            </a:extLst>
          </a:blip>
          <a:srcRect t="15278"/>
          <a:stretch/>
        </p:blipFill>
        <p:spPr>
          <a:xfrm>
            <a:off x="-6865" y="0"/>
            <a:ext cx="9150865" cy="5143500"/>
          </a:xfrm>
          <a:prstGeom prst="rect">
            <a:avLst/>
          </a:prstGeom>
        </p:spPr>
      </p:pic>
    </p:spTree>
    <p:extLst>
      <p:ext uri="{BB962C8B-B14F-4D97-AF65-F5344CB8AC3E}">
        <p14:creationId xmlns:p14="http://schemas.microsoft.com/office/powerpoint/2010/main" val="461107658"/>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250" y="297535"/>
            <a:ext cx="9239250" cy="525208"/>
          </a:xfrm>
          <a:prstGeom prst="rect">
            <a:avLst/>
          </a:prstGeom>
          <a:solidFill>
            <a:schemeClr val="bg1">
              <a:lumMod val="95000"/>
              <a:alpha val="77000"/>
            </a:schemeClr>
          </a:solidFill>
        </p:spPr>
        <p:txBody>
          <a:bodyPr wrap="square">
            <a:spAutoFit/>
          </a:bodyPr>
          <a:lstStyle/>
          <a:p>
            <a:pPr algn="ctr"/>
            <a:r>
              <a:rPr lang="en-US" sz="2813" b="1" dirty="0">
                <a:solidFill>
                  <a:srgbClr val="0033A0"/>
                </a:solidFill>
                <a:latin typeface="Calibri" panose="020F0502020204030204" pitchFamily="34" charset="0"/>
              </a:rPr>
              <a:t>AREAS OF NEED &amp; OPPORTUNITY  </a:t>
            </a:r>
            <a:endParaRPr lang="en-US" sz="2813" b="1" i="1" dirty="0">
              <a:solidFill>
                <a:srgbClr val="0033A0"/>
              </a:solidFill>
              <a:latin typeface="Calibri" panose="020F0502020204030204" pitchFamily="34" charset="0"/>
            </a:endParaRPr>
          </a:p>
        </p:txBody>
      </p:sp>
      <p:pic>
        <p:nvPicPr>
          <p:cNvPr id="3" name="Picture 2" descr="Image result for lightweight material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0817" y="1270067"/>
            <a:ext cx="1951446" cy="152855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 name="Picture 6" descr="Image result for cybersecurit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643" y="3286607"/>
            <a:ext cx="2257082" cy="162397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 name="Picture 10" descr="Image result for software developmen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184"/>
          <a:stretch/>
        </p:blipFill>
        <p:spPr bwMode="auto">
          <a:xfrm>
            <a:off x="2580506" y="3291815"/>
            <a:ext cx="2184171" cy="162397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Picture 12" descr="Image result for artificial intelligenc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0517" y="3281399"/>
            <a:ext cx="2125205" cy="162918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Picture 14" descr="Image result for data analytics"/>
          <p:cNvPicPr>
            <a:picLocks noChangeAspect="1" noChangeArrowheads="1"/>
          </p:cNvPicPr>
          <p:nvPr/>
        </p:nvPicPr>
        <p:blipFill rotWithShape="1">
          <a:blip r:embed="rId7">
            <a:extLst>
              <a:ext uri="{28A0092B-C50C-407E-A947-70E740481C1C}">
                <a14:useLocalDpi xmlns:a14="http://schemas.microsoft.com/office/drawing/2010/main" val="0"/>
              </a:ext>
            </a:extLst>
          </a:blip>
          <a:srcRect l="12567" r="23919"/>
          <a:stretch/>
        </p:blipFill>
        <p:spPr bwMode="auto">
          <a:xfrm>
            <a:off x="4891039" y="1064803"/>
            <a:ext cx="2257082" cy="19452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0" name="Picture 2" descr="Image result for mobile communicat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5545" y="1058621"/>
            <a:ext cx="2939133" cy="19423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Image result for vehicle sensor illustrati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41460" y="3291815"/>
            <a:ext cx="1612276" cy="162918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178166" y="2734522"/>
            <a:ext cx="1528555" cy="275545"/>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5" b="1" spc="188" dirty="0">
                <a:solidFill>
                  <a:schemeClr val="bg1"/>
                </a:solidFill>
                <a:latin typeface="Calibri" panose="020F0502020204030204" pitchFamily="34" charset="0"/>
                <a:cs typeface="Arial" panose="020B0604020202020204" pitchFamily="34" charset="0"/>
              </a:rPr>
              <a:t>Lightweight Materials</a:t>
            </a:r>
            <a:endParaRPr lang="en-US" sz="875" b="1" dirty="0">
              <a:solidFill>
                <a:schemeClr val="bg1"/>
              </a:solidFill>
              <a:latin typeface="Calibri" panose="020F0502020204030204" pitchFamily="34" charset="0"/>
            </a:endParaRPr>
          </a:p>
        </p:txBody>
      </p:sp>
      <p:sp>
        <p:nvSpPr>
          <p:cNvPr id="11" name="Rectangle 10"/>
          <p:cNvSpPr/>
          <p:nvPr/>
        </p:nvSpPr>
        <p:spPr>
          <a:xfrm>
            <a:off x="1833081" y="2734522"/>
            <a:ext cx="2939133" cy="275545"/>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5" b="1" spc="188" dirty="0">
                <a:solidFill>
                  <a:schemeClr val="bg1"/>
                </a:solidFill>
                <a:latin typeface="Calibri" panose="020F0502020204030204" pitchFamily="34" charset="0"/>
                <a:cs typeface="Arial" panose="020B0604020202020204" pitchFamily="34" charset="0"/>
              </a:rPr>
              <a:t>Mobile Connectivity</a:t>
            </a:r>
            <a:endParaRPr lang="en-US" sz="875" b="1" dirty="0">
              <a:solidFill>
                <a:schemeClr val="bg1"/>
              </a:solidFill>
              <a:latin typeface="Calibri" panose="020F0502020204030204" pitchFamily="34" charset="0"/>
            </a:endParaRPr>
          </a:p>
        </p:txBody>
      </p:sp>
      <p:sp>
        <p:nvSpPr>
          <p:cNvPr id="12" name="Rectangle 11"/>
          <p:cNvSpPr/>
          <p:nvPr/>
        </p:nvSpPr>
        <p:spPr>
          <a:xfrm>
            <a:off x="146643" y="4635039"/>
            <a:ext cx="2257082" cy="275545"/>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5" b="1" spc="188" dirty="0">
                <a:solidFill>
                  <a:schemeClr val="bg1"/>
                </a:solidFill>
                <a:latin typeface="Calibri" panose="020F0502020204030204" pitchFamily="34" charset="0"/>
                <a:cs typeface="Arial" panose="020B0604020202020204" pitchFamily="34" charset="0"/>
              </a:rPr>
              <a:t>Cyber Security</a:t>
            </a:r>
            <a:endParaRPr lang="en-US" sz="875" b="1" dirty="0">
              <a:solidFill>
                <a:schemeClr val="bg1"/>
              </a:solidFill>
              <a:latin typeface="Calibri" panose="020F0502020204030204" pitchFamily="34" charset="0"/>
            </a:endParaRPr>
          </a:p>
        </p:txBody>
      </p:sp>
      <p:sp>
        <p:nvSpPr>
          <p:cNvPr id="13" name="Rectangle 12"/>
          <p:cNvSpPr/>
          <p:nvPr/>
        </p:nvSpPr>
        <p:spPr>
          <a:xfrm>
            <a:off x="4883502" y="2732415"/>
            <a:ext cx="2264619" cy="275545"/>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5" b="1" spc="188" dirty="0">
                <a:solidFill>
                  <a:schemeClr val="bg1"/>
                </a:solidFill>
                <a:latin typeface="Calibri" panose="020F0502020204030204" pitchFamily="34" charset="0"/>
                <a:cs typeface="Arial" panose="020B0604020202020204" pitchFamily="34" charset="0"/>
              </a:rPr>
              <a:t>Data Analytics  </a:t>
            </a:r>
            <a:endParaRPr lang="en-US" sz="875" b="1" dirty="0">
              <a:solidFill>
                <a:schemeClr val="bg1"/>
              </a:solidFill>
              <a:latin typeface="Calibri" panose="020F0502020204030204" pitchFamily="34" charset="0"/>
            </a:endParaRPr>
          </a:p>
        </p:txBody>
      </p:sp>
      <p:sp>
        <p:nvSpPr>
          <p:cNvPr id="14" name="Rectangle 13"/>
          <p:cNvSpPr/>
          <p:nvPr/>
        </p:nvSpPr>
        <p:spPr>
          <a:xfrm>
            <a:off x="4941460" y="4635039"/>
            <a:ext cx="1612276" cy="275545"/>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5" b="1" spc="188" dirty="0">
                <a:solidFill>
                  <a:schemeClr val="bg1"/>
                </a:solidFill>
                <a:latin typeface="Calibri" panose="020F0502020204030204" pitchFamily="34" charset="0"/>
                <a:cs typeface="Arial" panose="020B0604020202020204" pitchFamily="34" charset="0"/>
              </a:rPr>
              <a:t>Sensors</a:t>
            </a:r>
            <a:endParaRPr lang="en-US" sz="875" b="1" dirty="0">
              <a:solidFill>
                <a:schemeClr val="bg1"/>
              </a:solidFill>
              <a:latin typeface="Calibri" panose="020F0502020204030204" pitchFamily="34" charset="0"/>
            </a:endParaRPr>
          </a:p>
        </p:txBody>
      </p:sp>
      <p:sp>
        <p:nvSpPr>
          <p:cNvPr id="15" name="Rectangle 14"/>
          <p:cNvSpPr/>
          <p:nvPr/>
        </p:nvSpPr>
        <p:spPr>
          <a:xfrm>
            <a:off x="2580506" y="4635039"/>
            <a:ext cx="2184171" cy="275545"/>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5" b="1" spc="188" dirty="0">
                <a:solidFill>
                  <a:schemeClr val="bg1"/>
                </a:solidFill>
                <a:latin typeface="Calibri" panose="020F0502020204030204" pitchFamily="34" charset="0"/>
                <a:cs typeface="Arial" panose="020B0604020202020204" pitchFamily="34" charset="0"/>
              </a:rPr>
              <a:t>Software Development</a:t>
            </a:r>
            <a:endParaRPr lang="en-US" sz="875" b="1" dirty="0">
              <a:solidFill>
                <a:schemeClr val="bg1"/>
              </a:solidFill>
              <a:latin typeface="Calibri" panose="020F0502020204030204" pitchFamily="34" charset="0"/>
            </a:endParaRPr>
          </a:p>
        </p:txBody>
      </p:sp>
      <p:sp>
        <p:nvSpPr>
          <p:cNvPr id="16" name="Rectangle 15"/>
          <p:cNvSpPr/>
          <p:nvPr/>
        </p:nvSpPr>
        <p:spPr>
          <a:xfrm>
            <a:off x="6730517" y="4635039"/>
            <a:ext cx="2125205" cy="275545"/>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5" b="1" spc="188" dirty="0">
                <a:solidFill>
                  <a:schemeClr val="bg1"/>
                </a:solidFill>
                <a:latin typeface="Calibri" panose="020F0502020204030204" pitchFamily="34" charset="0"/>
                <a:cs typeface="Arial" panose="020B0604020202020204" pitchFamily="34" charset="0"/>
              </a:rPr>
              <a:t>Artificial Intelligence</a:t>
            </a:r>
            <a:endParaRPr lang="en-US" sz="875" b="1" dirty="0">
              <a:solidFill>
                <a:schemeClr val="bg1"/>
              </a:solidFill>
              <a:latin typeface="Calibri" panose="020F0502020204030204" pitchFamily="34" charset="0"/>
            </a:endParaRPr>
          </a:p>
        </p:txBody>
      </p:sp>
      <p:pic>
        <p:nvPicPr>
          <p:cNvPr id="4" name="Picture 3"/>
          <p:cNvPicPr>
            <a:picLocks noChangeAspect="1"/>
          </p:cNvPicPr>
          <p:nvPr/>
        </p:nvPicPr>
        <p:blipFill rotWithShape="1">
          <a:blip r:embed="rId10" cstate="print">
            <a:extLst>
              <a:ext uri="{28A0092B-C50C-407E-A947-70E740481C1C}">
                <a14:useLocalDpi xmlns:a14="http://schemas.microsoft.com/office/drawing/2010/main" val="0"/>
              </a:ext>
            </a:extLst>
          </a:blip>
          <a:srcRect l="20417" r="20570"/>
          <a:stretch/>
        </p:blipFill>
        <p:spPr>
          <a:xfrm>
            <a:off x="7274482" y="1057253"/>
            <a:ext cx="1581241" cy="1933977"/>
          </a:xfrm>
          <a:prstGeom prst="rect">
            <a:avLst/>
          </a:prstGeom>
        </p:spPr>
      </p:pic>
      <p:sp>
        <p:nvSpPr>
          <p:cNvPr id="18" name="Rectangle 17"/>
          <p:cNvSpPr/>
          <p:nvPr/>
        </p:nvSpPr>
        <p:spPr>
          <a:xfrm>
            <a:off x="7266946" y="2715686"/>
            <a:ext cx="1588777" cy="275545"/>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75" b="1" spc="188" dirty="0">
                <a:solidFill>
                  <a:schemeClr val="bg1"/>
                </a:solidFill>
                <a:latin typeface="Calibri" panose="020F0502020204030204" pitchFamily="34" charset="0"/>
                <a:cs typeface="Arial" panose="020B0604020202020204" pitchFamily="34" charset="0"/>
              </a:rPr>
              <a:t>Advanced Battery Technology</a:t>
            </a:r>
            <a:endParaRPr lang="en-US" sz="875"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682350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8132" b="10206"/>
          <a:stretch/>
        </p:blipFill>
        <p:spPr>
          <a:xfrm>
            <a:off x="0" y="-331077"/>
            <a:ext cx="9732579" cy="5474577"/>
          </a:xfrm>
          <a:prstGeom prst="rect">
            <a:avLst/>
          </a:prstGeom>
        </p:spPr>
      </p:pic>
      <p:sp>
        <p:nvSpPr>
          <p:cNvPr id="6" name="TextBox 5"/>
          <p:cNvSpPr txBox="1"/>
          <p:nvPr/>
        </p:nvSpPr>
        <p:spPr>
          <a:xfrm>
            <a:off x="781779" y="759191"/>
            <a:ext cx="5028471" cy="1631216"/>
          </a:xfrm>
          <a:prstGeom prst="rect">
            <a:avLst/>
          </a:prstGeom>
          <a:noFill/>
        </p:spPr>
        <p:txBody>
          <a:bodyPr wrap="square" rtlCol="0">
            <a:spAutoFit/>
          </a:bodyPr>
          <a:lstStyle/>
          <a:p>
            <a:r>
              <a:rPr lang="en-US" sz="2500" i="1" dirty="0">
                <a:solidFill>
                  <a:schemeClr val="bg1"/>
                </a:solidFill>
                <a:latin typeface="Calibri" panose="020F0502020204030204" pitchFamily="34" charset="0"/>
              </a:rPr>
              <a:t>“Canada needs to now invent products </a:t>
            </a:r>
            <a:r>
              <a:rPr lang="en-US" sz="2500" i="1" dirty="0" smtClean="0">
                <a:solidFill>
                  <a:schemeClr val="bg1"/>
                </a:solidFill>
                <a:latin typeface="Calibri" panose="020F0502020204030204" pitchFamily="34" charset="0"/>
              </a:rPr>
              <a:t>to manufacture </a:t>
            </a:r>
            <a:r>
              <a:rPr lang="en-US" sz="2500" i="1" dirty="0">
                <a:solidFill>
                  <a:schemeClr val="bg1"/>
                </a:solidFill>
                <a:latin typeface="Calibri" panose="020F0502020204030204" pitchFamily="34" charset="0"/>
              </a:rPr>
              <a:t>– not just manufacture products </a:t>
            </a:r>
            <a:br>
              <a:rPr lang="en-US" sz="2500" i="1" dirty="0">
                <a:solidFill>
                  <a:schemeClr val="bg1"/>
                </a:solidFill>
                <a:latin typeface="Calibri" panose="020F0502020204030204" pitchFamily="34" charset="0"/>
              </a:rPr>
            </a:br>
            <a:r>
              <a:rPr lang="en-US" sz="2500" i="1" dirty="0">
                <a:solidFill>
                  <a:schemeClr val="bg1"/>
                </a:solidFill>
                <a:latin typeface="Calibri" panose="020F0502020204030204" pitchFamily="34" charset="0"/>
              </a:rPr>
              <a:t>others have invented.”</a:t>
            </a:r>
          </a:p>
        </p:txBody>
      </p:sp>
    </p:spTree>
    <p:extLst>
      <p:ext uri="{BB962C8B-B14F-4D97-AF65-F5344CB8AC3E}">
        <p14:creationId xmlns:p14="http://schemas.microsoft.com/office/powerpoint/2010/main" val="211038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Box 1"/>
          <p:cNvSpPr txBox="1"/>
          <p:nvPr/>
        </p:nvSpPr>
        <p:spPr>
          <a:xfrm>
            <a:off x="721895" y="2571750"/>
            <a:ext cx="3515375" cy="2008242"/>
          </a:xfrm>
          <a:prstGeom prst="rect">
            <a:avLst/>
          </a:prstGeom>
          <a:noFill/>
        </p:spPr>
        <p:txBody>
          <a:bodyPr wrap="square" rtlCol="0">
            <a:spAutoFit/>
          </a:bodyPr>
          <a:lstStyle/>
          <a:p>
            <a:pPr fontAlgn="auto">
              <a:spcBef>
                <a:spcPts val="0"/>
              </a:spcBef>
              <a:spcAft>
                <a:spcPts val="0"/>
              </a:spcAft>
            </a:pPr>
            <a:r>
              <a:rPr lang="en-US" sz="3000" b="1" dirty="0">
                <a:solidFill>
                  <a:srgbClr val="FFFFFF"/>
                </a:solidFill>
                <a:latin typeface="Arial" panose="020B0604020202020204"/>
              </a:rPr>
              <a:t>TED GRAHAM</a:t>
            </a:r>
          </a:p>
          <a:p>
            <a:pPr fontAlgn="auto">
              <a:spcBef>
                <a:spcPts val="0"/>
              </a:spcBef>
              <a:spcAft>
                <a:spcPts val="0"/>
              </a:spcAft>
            </a:pPr>
            <a:r>
              <a:rPr lang="en-US" sz="1800" dirty="0">
                <a:solidFill>
                  <a:srgbClr val="FFFFFF"/>
                </a:solidFill>
                <a:latin typeface="Arial" panose="020B0604020202020204"/>
              </a:rPr>
              <a:t>ted.graham@gm.com</a:t>
            </a:r>
          </a:p>
          <a:p>
            <a:pPr fontAlgn="auto">
              <a:spcBef>
                <a:spcPts val="0"/>
              </a:spcBef>
              <a:spcAft>
                <a:spcPts val="0"/>
              </a:spcAft>
            </a:pPr>
            <a:r>
              <a:rPr lang="en-US" sz="1800" dirty="0">
                <a:solidFill>
                  <a:srgbClr val="FFFFFF"/>
                </a:solidFill>
                <a:latin typeface="Arial" panose="020B0604020202020204"/>
              </a:rPr>
              <a:t>@</a:t>
            </a:r>
            <a:r>
              <a:rPr lang="en-US" sz="1800" dirty="0" err="1">
                <a:solidFill>
                  <a:srgbClr val="FFFFFF"/>
                </a:solidFill>
                <a:latin typeface="Arial" panose="020B0604020202020204"/>
              </a:rPr>
              <a:t>tedgraham</a:t>
            </a:r>
            <a:endParaRPr lang="en-US" sz="1800" dirty="0">
              <a:solidFill>
                <a:srgbClr val="FFFFFF"/>
              </a:solidFill>
              <a:latin typeface="Arial" panose="020B0604020202020204"/>
            </a:endParaRPr>
          </a:p>
          <a:p>
            <a:pPr fontAlgn="auto">
              <a:spcBef>
                <a:spcPts val="0"/>
              </a:spcBef>
              <a:spcAft>
                <a:spcPts val="0"/>
              </a:spcAft>
            </a:pPr>
            <a:endParaRPr lang="en-US" sz="1350" dirty="0">
              <a:solidFill>
                <a:srgbClr val="FFFFFF"/>
              </a:solidFill>
              <a:latin typeface="Arial" panose="020B0604020202020204"/>
            </a:endParaRPr>
          </a:p>
          <a:p>
            <a:pPr fontAlgn="auto">
              <a:spcBef>
                <a:spcPts val="0"/>
              </a:spcBef>
              <a:spcAft>
                <a:spcPts val="0"/>
              </a:spcAft>
            </a:pPr>
            <a:r>
              <a:rPr lang="en-US" sz="1500" dirty="0">
                <a:solidFill>
                  <a:srgbClr val="FFFFFF"/>
                </a:solidFill>
                <a:latin typeface="Arial" panose="020B0604020202020204"/>
              </a:rPr>
              <a:t>www.uberofeverything.com</a:t>
            </a:r>
          </a:p>
          <a:p>
            <a:pPr fontAlgn="auto">
              <a:spcBef>
                <a:spcPts val="0"/>
              </a:spcBef>
              <a:spcAft>
                <a:spcPts val="0"/>
              </a:spcAft>
            </a:pPr>
            <a:endParaRPr lang="en-US" sz="1500" dirty="0">
              <a:solidFill>
                <a:srgbClr val="F5F8FB"/>
              </a:solidFill>
              <a:latin typeface="Arial" panose="020B0604020202020204"/>
            </a:endParaRPr>
          </a:p>
          <a:p>
            <a:pPr fontAlgn="auto">
              <a:spcBef>
                <a:spcPts val="0"/>
              </a:spcBef>
              <a:spcAft>
                <a:spcPts val="0"/>
              </a:spcAft>
            </a:pPr>
            <a:r>
              <a:rPr lang="en-US" sz="1500" dirty="0">
                <a:solidFill>
                  <a:srgbClr val="F5F8FB"/>
                </a:solidFill>
                <a:latin typeface="Arial" panose="020B0604020202020204"/>
              </a:rPr>
              <a:t>www.gminnovates.ca</a:t>
            </a:r>
            <a:endParaRPr lang="en-US" sz="1200" dirty="0">
              <a:solidFill>
                <a:srgbClr val="F5F8FB"/>
              </a:solidFill>
              <a:latin typeface="Arial" panose="020B0604020202020204"/>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7614" y="670189"/>
            <a:ext cx="1663937" cy="1663937"/>
          </a:xfrm>
          <a:prstGeom prst="ellipse">
            <a:avLst/>
          </a:prstGeom>
          <a:ln w="38100">
            <a:solidFill>
              <a:schemeClr val="bg1"/>
            </a:solidFill>
          </a:ln>
        </p:spPr>
      </p:pic>
      <p:cxnSp>
        <p:nvCxnSpPr>
          <p:cNvPr id="6" name="Straight Connector 5"/>
          <p:cNvCxnSpPr/>
          <p:nvPr/>
        </p:nvCxnSpPr>
        <p:spPr>
          <a:xfrm>
            <a:off x="4572000" y="493295"/>
            <a:ext cx="0" cy="40907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2715" y="234804"/>
            <a:ext cx="3171825" cy="4607719"/>
          </a:xfrm>
          <a:prstGeom prst="rect">
            <a:avLst/>
          </a:prstGeom>
        </p:spPr>
      </p:pic>
    </p:spTree>
    <p:extLst>
      <p:ext uri="{BB962C8B-B14F-4D97-AF65-F5344CB8AC3E}">
        <p14:creationId xmlns:p14="http://schemas.microsoft.com/office/powerpoint/2010/main" val="101832235"/>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oopers &amp; Lybrand Canada founders George S. Currie (left) and George C. McDonald (right)."/>
          <p:cNvPicPr>
            <a:picLocks noChangeAspect="1" noChangeArrowheads="1"/>
          </p:cNvPicPr>
          <p:nvPr/>
        </p:nvPicPr>
        <p:blipFill rotWithShape="1">
          <a:blip r:embed="rId3">
            <a:extLst>
              <a:ext uri="{28A0092B-C50C-407E-A947-70E740481C1C}">
                <a14:useLocalDpi xmlns:a14="http://schemas.microsoft.com/office/drawing/2010/main" val="0"/>
              </a:ext>
            </a:extLst>
          </a:blip>
          <a:srcRect b="31797"/>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073426"/>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942" t="22440" r="11942" b="1820"/>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2172903"/>
            <a:ext cx="9144000" cy="2970597"/>
          </a:xfrm>
          <a:prstGeom prst="rect">
            <a:avLst/>
          </a:prstGeom>
          <a:gradFill>
            <a:gsLst>
              <a:gs pos="0">
                <a:schemeClr val="tx1">
                  <a:alpha val="0"/>
                </a:schemeClr>
              </a:gs>
              <a:gs pos="100000">
                <a:schemeClr val="tx1">
                  <a:alpha val="6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spTree>
    <p:extLst>
      <p:ext uri="{BB962C8B-B14F-4D97-AF65-F5344CB8AC3E}">
        <p14:creationId xmlns:p14="http://schemas.microsoft.com/office/powerpoint/2010/main" val="1754975136"/>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191" b="3191"/>
          <a:stretch/>
        </p:blipFill>
        <p:spPr>
          <a:xfrm>
            <a:off x="0" y="1"/>
            <a:ext cx="9144000" cy="5143500"/>
          </a:xfrm>
          <a:prstGeom prst="rect">
            <a:avLst/>
          </a:prstGeom>
        </p:spPr>
      </p:pic>
    </p:spTree>
    <p:extLst>
      <p:ext uri="{BB962C8B-B14F-4D97-AF65-F5344CB8AC3E}">
        <p14:creationId xmlns:p14="http://schemas.microsoft.com/office/powerpoint/2010/main" val="4034718017"/>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7809" b="7809"/>
          <a:stretch/>
        </p:blipFill>
        <p:spPr>
          <a:xfrm>
            <a:off x="-8477" y="-5443"/>
            <a:ext cx="9152478" cy="5154386"/>
          </a:xfrm>
          <a:prstGeom prst="rect">
            <a:avLst/>
          </a:prstGeom>
        </p:spPr>
      </p:pic>
      <p:sp>
        <p:nvSpPr>
          <p:cNvPr id="3" name="Rectangle 2"/>
          <p:cNvSpPr/>
          <p:nvPr/>
        </p:nvSpPr>
        <p:spPr bwMode="ltGray">
          <a:xfrm>
            <a:off x="0" y="0"/>
            <a:ext cx="9144000" cy="5143500"/>
          </a:xfrm>
          <a:prstGeom prst="rect">
            <a:avLst/>
          </a:prstGeom>
          <a:solidFill>
            <a:schemeClr val="tx1">
              <a:alpha val="59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err="1">
              <a:solidFill>
                <a:schemeClr val="bg1"/>
              </a:solidFill>
              <a:latin typeface="Georgia" pitchFamily="18" charset="0"/>
            </a:endParaRPr>
          </a:p>
        </p:txBody>
      </p:sp>
      <p:sp>
        <p:nvSpPr>
          <p:cNvPr id="4" name="TextBox 3"/>
          <p:cNvSpPr txBox="1"/>
          <p:nvPr/>
        </p:nvSpPr>
        <p:spPr>
          <a:xfrm>
            <a:off x="1329262" y="2306293"/>
            <a:ext cx="6477000" cy="553998"/>
          </a:xfrm>
          <a:prstGeom prst="rect">
            <a:avLst/>
          </a:prstGeom>
          <a:noFill/>
        </p:spPr>
        <p:txBody>
          <a:bodyPr wrap="square" rtlCol="0">
            <a:spAutoFit/>
          </a:bodyPr>
          <a:lstStyle/>
          <a:p>
            <a:pPr algn="ctr"/>
            <a:r>
              <a:rPr lang="en-US" sz="3000" b="1" spc="-150" dirty="0">
                <a:solidFill>
                  <a:schemeClr val="bg1"/>
                </a:solidFill>
              </a:rPr>
              <a:t>{ SOFTWARE EATS </a:t>
            </a:r>
            <a:r>
              <a:rPr lang="en-US" sz="3000" b="1" spc="-150">
                <a:solidFill>
                  <a:schemeClr val="bg1"/>
                </a:solidFill>
              </a:rPr>
              <a:t>THE WORLD }</a:t>
            </a:r>
            <a:endParaRPr lang="en-US" sz="3000" b="1" spc="-150" dirty="0">
              <a:solidFill>
                <a:schemeClr val="bg1"/>
              </a:solidFill>
            </a:endParaRPr>
          </a:p>
        </p:txBody>
      </p:sp>
    </p:spTree>
    <p:extLst>
      <p:ext uri="{BB962C8B-B14F-4D97-AF65-F5344CB8AC3E}">
        <p14:creationId xmlns:p14="http://schemas.microsoft.com/office/powerpoint/2010/main" val="2875575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1785" r="11785"/>
          <a:stretch/>
        </p:blipFill>
        <p:spPr>
          <a:xfrm>
            <a:off x="-7883" y="0"/>
            <a:ext cx="9159765" cy="5143500"/>
          </a:xfrm>
          <a:prstGeom prst="rect">
            <a:avLst/>
          </a:prstGeom>
        </p:spPr>
      </p:pic>
    </p:spTree>
    <p:extLst>
      <p:ext uri="{BB962C8B-B14F-4D97-AF65-F5344CB8AC3E}">
        <p14:creationId xmlns:p14="http://schemas.microsoft.com/office/powerpoint/2010/main" val="2458141395"/>
      </p:ext>
    </p:extLst>
  </p:cSld>
  <p:clrMapOvr>
    <a:masterClrMapping/>
  </p:clrMapOvr>
  <p:transition spd="slow">
    <p:push di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10;&lt;root reqver=&quot;21047&quot;&gt;&lt;version val=&quot;22070&quot;/&gt;&lt;CPresentation id=&quot;1&quot;&gt;&lt;m_precDefaultNumber&gt;&lt;m_chMinusSymbol&gt;-&lt;/m_chMinusSymbol&gt;&lt;m_chDecimalSymbol17909&gt;.&lt;/m_chDecimalSymbol17909&gt;&lt;m_nGroupingDigits17909 val=&quot;3&quot;/&gt;&lt;m_chGroupingSymbol17909&gt;,&lt;/m_chGroupingSymbol17909&gt;&lt;/m_precDefaultNumber&gt;&lt;m_precDefaultPercent&gt;&lt;m_chMinusSymbol&gt;-&lt;/m_chMinusSymbol&gt;&lt;m_nDecimalDigits17909 val=&quot;0&quot;/&gt;&lt;m_chDecimalSymbol17909&gt;.&lt;/m_chDecimalSymbol17909&gt;&lt;m_nGroupingDigits17909 val=&quot;3&quot;/&gt;&lt;m_chGroupingSymbol17909&gt;,&lt;/m_chGroupingSymbol17909&gt;&lt;m_strSuffix17909&gt;%&lt;/m_strSuffix17909&gt;&lt;/m_precDefaultPercent&gt;&lt;m_precDefaultDate&gt;&lt;m_strFormatTime&gt;%d-%1-%y&lt;/m_strFormatTime&gt;&lt;/m_precDefaultDate&gt;&lt;m_precDefaultYear&gt;&lt;m_strFormatTime&gt;%Y&lt;/m_strFormatTime&gt;&lt;/m_precDefaultYear&gt;&lt;m_precDefaultQuarter&gt;&lt;m_strFormatTime&gt;Q%5&lt;/m_strFormatTime&gt;&lt;/m_precDefaultQuarter&gt;&lt;m_precDefaultMonth&gt;&lt;m_strFormatTime&gt;%1&lt;/m_strFormatTime&gt;&lt;/m_precDefaultMonth&gt;&lt;m_precDefaultWeek&gt;&lt;m_strFormatTime&gt;%d.&lt;/m_strFormatTime&gt;&lt;/m_precDefaultWeek&gt;&lt;m_precDefaultDay&gt;&lt;m_strFormatTime&gt;%#d&lt;/m_strFormatTime&gt;&lt;/m_precDefaultDay&gt;&lt;m_mruColor&gt;&lt;m_vecMRU length=&quot;0&quot;/&gt;&lt;/m_mruColor&gt;&lt;m_eweekdayFirstOfWeek val=&quot;1&quot;/&gt;&lt;m_eweekdayFirstOfWorkweek val=&quot;2&quot;/&gt;&lt;m_eweekdayFirstOfWeekend val=&quot;7&quot;/&gt;&lt;/CPresentation&gt;&lt;/root&gt;"/>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7ALzZrcEpkSf1jt7uFZ47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JI17yor.w0qm22BSZMB_4Q"/>
</p:tagLst>
</file>

<file path=ppt/tags/tag6.xml><?xml version="1.0" encoding="utf-8"?>
<p:tagLst xmlns:a="http://schemas.openxmlformats.org/drawingml/2006/main" xmlns:r="http://schemas.openxmlformats.org/officeDocument/2006/relationships" xmlns:p="http://schemas.openxmlformats.org/presentationml/2006/main">
  <p:tag name="IIW_TYPE_IMAGE" val="TextBox 2"/>
</p:tagLst>
</file>

<file path=ppt/theme/theme1.xml><?xml version="1.0" encoding="utf-8"?>
<a:theme xmlns:a="http://schemas.openxmlformats.org/drawingml/2006/main" name="Presentation 2016">
  <a:themeElements>
    <a:clrScheme name="2013 JDPower">
      <a:dk1>
        <a:sysClr val="windowText" lastClr="000000"/>
      </a:dk1>
      <a:lt1>
        <a:sysClr val="window" lastClr="FFFFFF"/>
      </a:lt1>
      <a:dk2>
        <a:srgbClr val="646464"/>
      </a:dk2>
      <a:lt2>
        <a:srgbClr val="B0B0B0"/>
      </a:lt2>
      <a:accent1>
        <a:srgbClr val="005776"/>
      </a:accent1>
      <a:accent2>
        <a:srgbClr val="6BA539"/>
      </a:accent2>
      <a:accent3>
        <a:srgbClr val="E87722"/>
      </a:accent3>
      <a:accent4>
        <a:srgbClr val="A05EB5"/>
      </a:accent4>
      <a:accent5>
        <a:srgbClr val="00A9E0"/>
      </a:accent5>
      <a:accent6>
        <a:srgbClr val="E31837"/>
      </a:accent6>
      <a:hlink>
        <a:srgbClr val="005776"/>
      </a:hlink>
      <a:folHlink>
        <a:srgbClr val="7F7F7F"/>
      </a:folHlink>
    </a:clrScheme>
    <a:fontScheme name="MHFi 2013">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D2D3D5"/>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72390" tIns="72390" rIns="72390" bIns="72390" numCol="1" rtlCol="0" anchor="ctr"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800" b="0" i="0" u="none" strike="noStrike" cap="none" normalizeH="0" baseline="0" dirty="0" err="1" smtClean="0">
            <a:ln>
              <a:noFill/>
            </a:ln>
            <a:solidFill>
              <a:schemeClr val="tx1"/>
            </a:solidFill>
            <a:effectLst/>
            <a:latin typeface="+mn-lt"/>
          </a:defRPr>
        </a:defPPr>
      </a:lstStyle>
    </a:spDef>
    <a:ln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36000" tIns="36000" rIns="36000" bIns="3600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000" b="0"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lgn="l">
          <a:defRPr sz="1800" dirty="0" err="1" smtClean="0">
            <a:latin typeface="+mn-lt"/>
          </a:defRPr>
        </a:defPPr>
      </a:lstStyle>
    </a:txDef>
  </a:objectDefaults>
  <a:extraClrSchemeLst>
    <a:extraClrScheme>
      <a:clrScheme name="MHP Global Strategy 1">
        <a:dk1>
          <a:srgbClr val="000000"/>
        </a:dk1>
        <a:lt1>
          <a:srgbClr val="FFFFFF"/>
        </a:lt1>
        <a:dk2>
          <a:srgbClr val="FFCC00"/>
        </a:dk2>
        <a:lt2>
          <a:srgbClr val="999999"/>
        </a:lt2>
        <a:accent1>
          <a:srgbClr val="FF6600"/>
        </a:accent1>
        <a:accent2>
          <a:srgbClr val="FF0000"/>
        </a:accent2>
        <a:accent3>
          <a:srgbClr val="FFFFFF"/>
        </a:accent3>
        <a:accent4>
          <a:srgbClr val="000000"/>
        </a:accent4>
        <a:accent5>
          <a:srgbClr val="FFB8AA"/>
        </a:accent5>
        <a:accent6>
          <a:srgbClr val="E70000"/>
        </a:accent6>
        <a:hlink>
          <a:srgbClr val="339933"/>
        </a:hlink>
        <a:folHlink>
          <a:srgbClr val="0099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Custom 7">
      <a:dk1>
        <a:srgbClr val="000000"/>
      </a:dk1>
      <a:lt1>
        <a:srgbClr val="FFFFFF"/>
      </a:lt1>
      <a:dk2>
        <a:srgbClr val="283D4C"/>
      </a:dk2>
      <a:lt2>
        <a:srgbClr val="E7E6E6"/>
      </a:lt2>
      <a:accent1>
        <a:srgbClr val="E22B4D"/>
      </a:accent1>
      <a:accent2>
        <a:srgbClr val="E48513"/>
      </a:accent2>
      <a:accent3>
        <a:srgbClr val="C2D53B"/>
      </a:accent3>
      <a:accent4>
        <a:srgbClr val="4AB3E1"/>
      </a:accent4>
      <a:accent5>
        <a:srgbClr val="555AC4"/>
      </a:accent5>
      <a:accent6>
        <a:srgbClr val="D25D98"/>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14957</TotalTime>
  <Words>2276</Words>
  <Application>Microsoft Office PowerPoint</Application>
  <PresentationFormat>On-screen Show (16:9)</PresentationFormat>
  <Paragraphs>274</Paragraphs>
  <Slides>42</Slides>
  <Notes>36</Notes>
  <HiddenSlides>0</HiddenSlides>
  <MMClips>1</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42</vt:i4>
      </vt:variant>
    </vt:vector>
  </HeadingPairs>
  <TitlesOfParts>
    <vt:vector size="52" baseType="lpstr">
      <vt:lpstr>Adobe Gothic Std B</vt:lpstr>
      <vt:lpstr>Arial</vt:lpstr>
      <vt:lpstr>Calibri</vt:lpstr>
      <vt:lpstr>Courier New</vt:lpstr>
      <vt:lpstr>Georgia</vt:lpstr>
      <vt:lpstr>Impact</vt:lpstr>
      <vt:lpstr>Wingdings</vt:lpstr>
      <vt:lpstr>Presentation 2016</vt:lpstr>
      <vt:lpstr>Office Theme</vt:lpstr>
      <vt:lpstr>think-cell Slide</vt:lpstr>
      <vt:lpstr>The Future of Mobility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Insert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McGraw Hill Financial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Sub-title</dc:title>
  <dc:creator>Jewett, Christy (JDPA)</dc:creator>
  <cp:lastModifiedBy>Ted Graham</cp:lastModifiedBy>
  <cp:revision>773</cp:revision>
  <cp:lastPrinted>2017-01-27T15:10:07Z</cp:lastPrinted>
  <dcterms:created xsi:type="dcterms:W3CDTF">2015-05-27T21:35:14Z</dcterms:created>
  <dcterms:modified xsi:type="dcterms:W3CDTF">2017-04-07T11:00:48Z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LeftOffset">
    <vt:r8>64</vt:r8>
  </property>
  <property fmtid="{D5CDD505-2E9C-101B-9397-08002B2CF9AE}" pid="3" name="TemplateRightOffset">
    <vt:r8>28</vt:r8>
  </property>
  <property fmtid="{D5CDD505-2E9C-101B-9397-08002B2CF9AE}" pid="4" name="TemplateTopOffset">
    <vt:r8>94</vt:r8>
  </property>
  <property fmtid="{D5CDD505-2E9C-101B-9397-08002B2CF9AE}" pid="5" name="TemplateBottomOffset">
    <vt:r8>38</vt:r8>
  </property>
</Properties>
</file>