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2"/>
  </p:notesMasterIdLst>
  <p:sldIdLst>
    <p:sldId id="256" r:id="rId2"/>
    <p:sldId id="334" r:id="rId3"/>
    <p:sldId id="266" r:id="rId4"/>
    <p:sldId id="257" r:id="rId5"/>
    <p:sldId id="278" r:id="rId6"/>
    <p:sldId id="258" r:id="rId7"/>
    <p:sldId id="259" r:id="rId8"/>
    <p:sldId id="260" r:id="rId9"/>
    <p:sldId id="261" r:id="rId10"/>
    <p:sldId id="262" r:id="rId11"/>
    <p:sldId id="263" r:id="rId12"/>
    <p:sldId id="264" r:id="rId13"/>
    <p:sldId id="265" r:id="rId14"/>
    <p:sldId id="276" r:id="rId15"/>
    <p:sldId id="286" r:id="rId16"/>
    <p:sldId id="267" r:id="rId17"/>
    <p:sldId id="323" r:id="rId18"/>
    <p:sldId id="324" r:id="rId19"/>
    <p:sldId id="325" r:id="rId20"/>
    <p:sldId id="326" r:id="rId21"/>
    <p:sldId id="327" r:id="rId22"/>
    <p:sldId id="328" r:id="rId23"/>
    <p:sldId id="329" r:id="rId24"/>
    <p:sldId id="330" r:id="rId25"/>
    <p:sldId id="331" r:id="rId26"/>
    <p:sldId id="332" r:id="rId27"/>
    <p:sldId id="270" r:id="rId28"/>
    <p:sldId id="287" r:id="rId29"/>
    <p:sldId id="303" r:id="rId30"/>
    <p:sldId id="288" r:id="rId31"/>
    <p:sldId id="289" r:id="rId32"/>
    <p:sldId id="273" r:id="rId33"/>
    <p:sldId id="293" r:id="rId34"/>
    <p:sldId id="301" r:id="rId35"/>
    <p:sldId id="297" r:id="rId36"/>
    <p:sldId id="309" r:id="rId37"/>
    <p:sldId id="310" r:id="rId38"/>
    <p:sldId id="311" r:id="rId39"/>
    <p:sldId id="312" r:id="rId40"/>
    <p:sldId id="318" r:id="rId41"/>
    <p:sldId id="335" r:id="rId42"/>
    <p:sldId id="319" r:id="rId43"/>
    <p:sldId id="321" r:id="rId44"/>
    <p:sldId id="322" r:id="rId45"/>
    <p:sldId id="313" r:id="rId46"/>
    <p:sldId id="314" r:id="rId47"/>
    <p:sldId id="315" r:id="rId48"/>
    <p:sldId id="316" r:id="rId49"/>
    <p:sldId id="317" r:id="rId50"/>
    <p:sldId id="308" r:id="rId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35" autoAdjust="0"/>
    <p:restoredTop sz="62525" autoAdjust="0"/>
  </p:normalViewPr>
  <p:slideViewPr>
    <p:cSldViewPr snapToGrid="0" snapToObjects="1">
      <p:cViewPr>
        <p:scale>
          <a:sx n="52" d="100"/>
          <a:sy n="52" d="100"/>
        </p:scale>
        <p:origin x="-1404" y="-72"/>
      </p:cViewPr>
      <p:guideLst>
        <p:guide orient="horz" pos="2160"/>
        <p:guide pos="2880"/>
      </p:guideLst>
    </p:cSldViewPr>
  </p:slideViewPr>
  <p:outlineViewPr>
    <p:cViewPr>
      <p:scale>
        <a:sx n="33" d="100"/>
        <a:sy n="33" d="100"/>
      </p:scale>
      <p:origin x="0" y="51832"/>
    </p:cViewPr>
  </p:outlineViewPr>
  <p:notesTextViewPr>
    <p:cViewPr>
      <p:scale>
        <a:sx n="100" d="100"/>
        <a:sy n="100" d="100"/>
      </p:scale>
      <p:origin x="0" y="0"/>
    </p:cViewPr>
  </p:notesTextViewPr>
  <p:sorterViewPr>
    <p:cViewPr>
      <p:scale>
        <a:sx n="66" d="100"/>
        <a:sy n="66" d="100"/>
      </p:scale>
      <p:origin x="0" y="22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5706F8-1DD7-9349-8976-5D7BF71B0EF1}" type="datetimeFigureOut">
              <a:rPr lang="en-US" smtClean="0"/>
              <a:t>3/12/2013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979BA8-BEB8-DA4C-ACDA-2457A08AC75E}" type="slidenum">
              <a:rPr lang="en-US" smtClean="0"/>
              <a:t>‹N°›</a:t>
            </a:fld>
            <a:endParaRPr lang="en-US"/>
          </a:p>
        </p:txBody>
      </p:sp>
    </p:spTree>
    <p:extLst>
      <p:ext uri="{BB962C8B-B14F-4D97-AF65-F5344CB8AC3E}">
        <p14:creationId xmlns:p14="http://schemas.microsoft.com/office/powerpoint/2010/main" val="5407674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Legal aspect to consider when choosing a jurisdiction</a:t>
            </a:r>
          </a:p>
          <a:p>
            <a:endParaRPr lang="en-US" baseline="0" dirty="0" smtClean="0"/>
          </a:p>
          <a:p>
            <a:r>
              <a:rPr lang="en-US" dirty="0" smtClean="0"/>
              <a:t>Basic definition and comparison</a:t>
            </a:r>
          </a:p>
          <a:p>
            <a:endParaRPr lang="en-US" dirty="0" smtClean="0"/>
          </a:p>
          <a:p>
            <a:r>
              <a:rPr lang="en-US" dirty="0" smtClean="0"/>
              <a:t>Each country legal system and bus laws …. More details on UAE, Qatar and KSA</a:t>
            </a:r>
          </a:p>
          <a:p>
            <a:endParaRPr lang="en-US" dirty="0" smtClean="0"/>
          </a:p>
          <a:p>
            <a:r>
              <a:rPr lang="en-US" dirty="0" smtClean="0"/>
              <a:t>Iran and Iraq as also am alternative or simply an addition</a:t>
            </a:r>
          </a:p>
          <a:p>
            <a:endParaRPr lang="en-US" dirty="0" smtClean="0"/>
          </a:p>
          <a:p>
            <a:r>
              <a:rPr lang="en-US" dirty="0" smtClean="0"/>
              <a:t>conclusion</a:t>
            </a: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a:t>
            </a:fld>
            <a:endParaRPr lang="en-US"/>
          </a:p>
        </p:txBody>
      </p:sp>
    </p:spTree>
    <p:extLst>
      <p:ext uri="{BB962C8B-B14F-4D97-AF65-F5344CB8AC3E}">
        <p14:creationId xmlns:p14="http://schemas.microsoft.com/office/powerpoint/2010/main" val="1043922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Operer</a:t>
            </a:r>
            <a:r>
              <a:rPr lang="en-US" dirty="0" smtClean="0"/>
              <a:t> au Qatar sans structure </a:t>
            </a:r>
            <a:r>
              <a:rPr lang="en-US" dirty="0" err="1" smtClean="0"/>
              <a:t>permanente</a:t>
            </a:r>
            <a:endParaRPr lang="en-US" dirty="0" smtClean="0"/>
          </a:p>
          <a:p>
            <a:endParaRPr lang="en-US" dirty="0" smtClean="0"/>
          </a:p>
          <a:p>
            <a:r>
              <a:rPr lang="en-US" dirty="0" smtClean="0"/>
              <a:t>Contractual solutions:</a:t>
            </a:r>
          </a:p>
          <a:p>
            <a:r>
              <a:rPr lang="en-US" dirty="0" smtClean="0"/>
              <a:t>1) Contract</a:t>
            </a:r>
            <a:r>
              <a:rPr lang="en-US" baseline="0" dirty="0" smtClean="0"/>
              <a:t> </a:t>
            </a:r>
            <a:r>
              <a:rPr lang="en-US" baseline="0" dirty="0" err="1" smtClean="0"/>
              <a:t>ponctuel</a:t>
            </a:r>
            <a:r>
              <a:rPr lang="en-US" baseline="0" dirty="0" smtClean="0"/>
              <a:t> (</a:t>
            </a:r>
            <a:r>
              <a:rPr lang="en-US" baseline="0" dirty="0" err="1" smtClean="0"/>
              <a:t>vente</a:t>
            </a:r>
            <a:r>
              <a:rPr lang="en-US" baseline="0" dirty="0" smtClean="0"/>
              <a:t>, </a:t>
            </a:r>
            <a:r>
              <a:rPr lang="en-US" baseline="0" dirty="0" err="1" smtClean="0"/>
              <a:t>prestation</a:t>
            </a:r>
            <a:r>
              <a:rPr lang="en-US" baseline="0" dirty="0" smtClean="0"/>
              <a:t> de services)</a:t>
            </a:r>
          </a:p>
          <a:p>
            <a:r>
              <a:rPr lang="en-US" baseline="0" dirty="0" smtClean="0"/>
              <a:t>Accord cadre (distribution, </a:t>
            </a:r>
            <a:r>
              <a:rPr lang="en-US" baseline="0" dirty="0" err="1" smtClean="0"/>
              <a:t>agence</a:t>
            </a:r>
            <a:r>
              <a:rPr lang="en-US" baseline="0" dirty="0" smtClean="0"/>
              <a:t>, franchise)</a:t>
            </a:r>
          </a:p>
          <a:p>
            <a:endParaRPr lang="en-US" baseline="0" dirty="0" smtClean="0"/>
          </a:p>
          <a:p>
            <a:r>
              <a:rPr lang="en-US" baseline="0" dirty="0" smtClean="0"/>
              <a:t>Question: </a:t>
            </a:r>
            <a:r>
              <a:rPr lang="en-US" baseline="0" dirty="0" err="1" smtClean="0"/>
              <a:t>une</a:t>
            </a:r>
            <a:r>
              <a:rPr lang="en-US" baseline="0" dirty="0" smtClean="0"/>
              <a:t> </a:t>
            </a:r>
            <a:r>
              <a:rPr lang="en-US" baseline="0" dirty="0" err="1" smtClean="0"/>
              <a:t>societe</a:t>
            </a:r>
            <a:r>
              <a:rPr lang="en-US" baseline="0" dirty="0" smtClean="0"/>
              <a:t> </a:t>
            </a:r>
            <a:r>
              <a:rPr lang="en-US" baseline="0" dirty="0" err="1" smtClean="0"/>
              <a:t>etablie</a:t>
            </a:r>
            <a:r>
              <a:rPr lang="en-US" baseline="0" dirty="0" smtClean="0"/>
              <a:t> a Dubai </a:t>
            </a:r>
            <a:r>
              <a:rPr lang="en-US" baseline="0" dirty="0" err="1" smtClean="0"/>
              <a:t>peut-elle</a:t>
            </a:r>
            <a:r>
              <a:rPr lang="en-US" baseline="0" dirty="0" smtClean="0"/>
              <a:t> </a:t>
            </a:r>
            <a:r>
              <a:rPr lang="en-US" baseline="0" dirty="0" err="1" smtClean="0"/>
              <a:t>opere</a:t>
            </a:r>
            <a:r>
              <a:rPr lang="en-US" baseline="0" dirty="0" smtClean="0"/>
              <a:t> sans implantation local?</a:t>
            </a:r>
          </a:p>
          <a:p>
            <a:endParaRPr lang="en-US" baseline="0" dirty="0" smtClean="0"/>
          </a:p>
          <a:p>
            <a:r>
              <a:rPr lang="en-US" baseline="0" dirty="0" smtClean="0"/>
              <a:t>Bureau de representation (rep office):</a:t>
            </a:r>
          </a:p>
          <a:p>
            <a:r>
              <a:rPr lang="en-US" baseline="0" dirty="0" err="1" smtClean="0"/>
              <a:t>Avantage</a:t>
            </a:r>
            <a:endParaRPr lang="en-US" baseline="0" dirty="0" smtClean="0"/>
          </a:p>
          <a:p>
            <a:r>
              <a:rPr lang="en-US" baseline="0" dirty="0" smtClean="0"/>
              <a:t>Limit</a:t>
            </a:r>
          </a:p>
          <a:p>
            <a:endParaRPr lang="en-US" baseline="0" dirty="0" smtClean="0"/>
          </a:p>
          <a:p>
            <a:r>
              <a:rPr lang="en-US" baseline="0" dirty="0" smtClean="0"/>
              <a:t>La </a:t>
            </a:r>
            <a:r>
              <a:rPr lang="en-US" baseline="0" dirty="0" err="1" smtClean="0"/>
              <a:t>succursale</a:t>
            </a:r>
            <a:r>
              <a:rPr lang="en-US" baseline="0" dirty="0" smtClean="0"/>
              <a:t> (branch)</a:t>
            </a:r>
          </a:p>
          <a:p>
            <a:r>
              <a:rPr lang="en-US" baseline="0" dirty="0" err="1" smtClean="0"/>
              <a:t>Forme</a:t>
            </a:r>
            <a:r>
              <a:rPr lang="en-US" baseline="0" dirty="0" smtClean="0"/>
              <a:t> </a:t>
            </a:r>
            <a:r>
              <a:rPr lang="en-US" baseline="0" dirty="0" err="1" smtClean="0"/>
              <a:t>juridique</a:t>
            </a:r>
            <a:r>
              <a:rPr lang="en-US" baseline="0" dirty="0" smtClean="0"/>
              <a:t> </a:t>
            </a:r>
            <a:r>
              <a:rPr lang="en-US" baseline="0" dirty="0" err="1" smtClean="0"/>
              <a:t>liee</a:t>
            </a:r>
            <a:r>
              <a:rPr lang="en-US" baseline="0" dirty="0" smtClean="0"/>
              <a:t> a </a:t>
            </a:r>
            <a:r>
              <a:rPr lang="en-US" baseline="0" dirty="0" err="1" smtClean="0"/>
              <a:t>l’execution</a:t>
            </a:r>
            <a:r>
              <a:rPr lang="en-US" baseline="0" dirty="0" smtClean="0"/>
              <a:t> d’un </a:t>
            </a:r>
            <a:r>
              <a:rPr lang="en-US" baseline="0" dirty="0" err="1" smtClean="0"/>
              <a:t>conttract</a:t>
            </a:r>
            <a:r>
              <a:rPr lang="en-US" baseline="0" dirty="0" smtClean="0"/>
              <a:t> unique avec </a:t>
            </a:r>
            <a:r>
              <a:rPr lang="en-US" baseline="0" dirty="0" err="1" smtClean="0"/>
              <a:t>l’etat</a:t>
            </a:r>
            <a:r>
              <a:rPr lang="en-US" baseline="0" dirty="0" smtClean="0"/>
              <a:t> du Qatar </a:t>
            </a:r>
            <a:r>
              <a:rPr lang="en-US" baseline="0" dirty="0" err="1" smtClean="0"/>
              <a:t>ou</a:t>
            </a:r>
            <a:r>
              <a:rPr lang="en-US" baseline="0" dirty="0" smtClean="0"/>
              <a:t> </a:t>
            </a:r>
            <a:r>
              <a:rPr lang="en-US" baseline="0" dirty="0" err="1" smtClean="0"/>
              <a:t>l’un</a:t>
            </a:r>
            <a:r>
              <a:rPr lang="en-US" baseline="0" dirty="0" smtClean="0"/>
              <a:t> de </a:t>
            </a:r>
            <a:r>
              <a:rPr lang="en-US" baseline="0" dirty="0" err="1" smtClean="0"/>
              <a:t>ses</a:t>
            </a:r>
            <a:r>
              <a:rPr lang="en-US" baseline="0" dirty="0" smtClean="0"/>
              <a:t> </a:t>
            </a:r>
            <a:r>
              <a:rPr lang="en-US" baseline="0" dirty="0" err="1" smtClean="0"/>
              <a:t>demembrement</a:t>
            </a:r>
            <a:r>
              <a:rPr lang="en-US" baseline="0" dirty="0" smtClean="0"/>
              <a:t> (notion internet public)</a:t>
            </a:r>
          </a:p>
          <a:p>
            <a:r>
              <a:rPr lang="en-US" baseline="0" dirty="0" err="1" smtClean="0"/>
              <a:t>Entite</a:t>
            </a:r>
            <a:r>
              <a:rPr lang="en-US" baseline="0" dirty="0" smtClean="0"/>
              <a:t> a </a:t>
            </a:r>
            <a:r>
              <a:rPr lang="en-US" baseline="0" dirty="0" err="1" smtClean="0"/>
              <a:t>duree</a:t>
            </a:r>
            <a:r>
              <a:rPr lang="en-US" baseline="0" dirty="0" smtClean="0"/>
              <a:t> de project (</a:t>
            </a:r>
            <a:r>
              <a:rPr lang="en-US" baseline="0" dirty="0" err="1" smtClean="0"/>
              <a:t>n’est</a:t>
            </a:r>
            <a:r>
              <a:rPr lang="en-US" baseline="0" dirty="0" smtClean="0"/>
              <a:t> pas </a:t>
            </a:r>
            <a:r>
              <a:rPr lang="en-US" baseline="0" dirty="0" err="1" smtClean="0"/>
              <a:t>sembleble</a:t>
            </a:r>
            <a:r>
              <a:rPr lang="en-US" baseline="0" dirty="0" smtClean="0"/>
              <a:t> a </a:t>
            </a:r>
            <a:r>
              <a:rPr lang="en-US" baseline="0" dirty="0" err="1" smtClean="0"/>
              <a:t>une</a:t>
            </a:r>
            <a:r>
              <a:rPr lang="en-US" baseline="0" dirty="0" smtClean="0"/>
              <a:t> branch en </a:t>
            </a:r>
            <a:r>
              <a:rPr lang="en-US" baseline="0" dirty="0" err="1" smtClean="0"/>
              <a:t>droit</a:t>
            </a:r>
            <a:r>
              <a:rPr lang="en-US" baseline="0" dirty="0" smtClean="0"/>
              <a:t> des UAE</a:t>
            </a:r>
          </a:p>
          <a:p>
            <a:endParaRPr lang="en-US" baseline="0" dirty="0" smtClean="0"/>
          </a:p>
          <a:p>
            <a:r>
              <a:rPr lang="en-US" baseline="0" dirty="0" smtClean="0"/>
              <a:t>2) </a:t>
            </a:r>
            <a:r>
              <a:rPr lang="en-US" baseline="0" dirty="0" err="1" smtClean="0"/>
              <a:t>S’implanter</a:t>
            </a:r>
            <a:r>
              <a:rPr lang="en-US" baseline="0" dirty="0" smtClean="0"/>
              <a:t> sous form de JV avec un </a:t>
            </a:r>
            <a:r>
              <a:rPr lang="en-US" baseline="0" dirty="0" err="1" smtClean="0"/>
              <a:t>partenaire</a:t>
            </a:r>
            <a:r>
              <a:rPr lang="en-US" baseline="0" dirty="0" smtClean="0"/>
              <a:t> </a:t>
            </a:r>
            <a:r>
              <a:rPr lang="en-US" baseline="0" dirty="0" err="1" smtClean="0"/>
              <a:t>Qatairen</a:t>
            </a:r>
            <a:r>
              <a:rPr lang="en-US" baseline="0" dirty="0" smtClean="0"/>
              <a:t>:</a:t>
            </a:r>
          </a:p>
          <a:p>
            <a:endParaRPr lang="en-US" baseline="0" dirty="0" smtClean="0"/>
          </a:p>
          <a:p>
            <a:r>
              <a:rPr lang="en-US" baseline="0" dirty="0" smtClean="0"/>
              <a:t>Solution de </a:t>
            </a:r>
            <a:r>
              <a:rPr lang="en-US" baseline="0" dirty="0" err="1" smtClean="0"/>
              <a:t>principe</a:t>
            </a:r>
            <a:r>
              <a:rPr lang="en-US" baseline="0" dirty="0" smtClean="0"/>
              <a:t>:</a:t>
            </a:r>
          </a:p>
          <a:p>
            <a:r>
              <a:rPr lang="en-US" baseline="0" dirty="0" err="1" smtClean="0"/>
              <a:t>Une</a:t>
            </a:r>
            <a:r>
              <a:rPr lang="en-US" baseline="0" dirty="0" smtClean="0"/>
              <a:t> </a:t>
            </a:r>
            <a:r>
              <a:rPr lang="en-US" baseline="0" dirty="0" err="1" smtClean="0"/>
              <a:t>societe</a:t>
            </a:r>
            <a:r>
              <a:rPr lang="en-US" baseline="0" dirty="0" smtClean="0"/>
              <a:t> </a:t>
            </a:r>
            <a:r>
              <a:rPr lang="en-US" baseline="0" dirty="0" err="1" smtClean="0"/>
              <a:t>etranger</a:t>
            </a:r>
            <a:r>
              <a:rPr lang="en-US" baseline="0" dirty="0" smtClean="0"/>
              <a:t> </a:t>
            </a:r>
            <a:r>
              <a:rPr lang="en-US" baseline="0" dirty="0" err="1" smtClean="0"/>
              <a:t>s’imlantera</a:t>
            </a:r>
            <a:r>
              <a:rPr lang="en-US" baseline="0" dirty="0" smtClean="0"/>
              <a:t> en general au Qatar sous la form </a:t>
            </a:r>
            <a:r>
              <a:rPr lang="en-US" baseline="0" dirty="0" err="1" smtClean="0"/>
              <a:t>d’une</a:t>
            </a:r>
            <a:r>
              <a:rPr lang="en-US" baseline="0" dirty="0" smtClean="0"/>
              <a:t> </a:t>
            </a:r>
            <a:r>
              <a:rPr lang="en-US" baseline="0" dirty="0" err="1" smtClean="0"/>
              <a:t>societe</a:t>
            </a:r>
            <a:r>
              <a:rPr lang="en-US" baseline="0" dirty="0" smtClean="0"/>
              <a:t> commune (Joint Venture) avec un </a:t>
            </a:r>
            <a:r>
              <a:rPr lang="en-US" baseline="0" dirty="0" err="1" smtClean="0"/>
              <a:t>partenaire</a:t>
            </a:r>
            <a:r>
              <a:rPr lang="en-US" baseline="0" dirty="0" smtClean="0"/>
              <a:t> </a:t>
            </a:r>
            <a:r>
              <a:rPr lang="en-US" baseline="0" dirty="0" err="1" smtClean="0"/>
              <a:t>Qatarien</a:t>
            </a:r>
            <a:r>
              <a:rPr lang="en-US" baseline="0" dirty="0" smtClean="0"/>
              <a:t> </a:t>
            </a:r>
            <a:r>
              <a:rPr lang="en-US" baseline="0" dirty="0" err="1" smtClean="0"/>
              <a:t>majoritaire</a:t>
            </a:r>
            <a:r>
              <a:rPr lang="en-US" baseline="0" dirty="0" smtClean="0"/>
              <a:t> en capital.</a:t>
            </a:r>
          </a:p>
          <a:p>
            <a:endParaRPr lang="en-US" baseline="0" dirty="0" smtClean="0"/>
          </a:p>
          <a:p>
            <a:r>
              <a:rPr lang="en-US" baseline="0" dirty="0" smtClean="0"/>
              <a:t>Les 2 </a:t>
            </a:r>
            <a:r>
              <a:rPr lang="en-US" baseline="0" dirty="0" err="1" smtClean="0"/>
              <a:t>philiosophies</a:t>
            </a:r>
            <a:r>
              <a:rPr lang="en-US" baseline="0" dirty="0" smtClean="0"/>
              <a:t> de la JV a Qatar:</a:t>
            </a:r>
          </a:p>
          <a:p>
            <a:r>
              <a:rPr lang="en-US" baseline="0" dirty="0" smtClean="0"/>
              <a:t>Association avec un </a:t>
            </a:r>
            <a:r>
              <a:rPr lang="en-US" baseline="0" dirty="0" err="1" smtClean="0"/>
              <a:t>societe</a:t>
            </a:r>
            <a:r>
              <a:rPr lang="en-US" baseline="0" dirty="0" smtClean="0"/>
              <a:t> local </a:t>
            </a:r>
            <a:r>
              <a:rPr lang="en-US" baseline="0" dirty="0" err="1" smtClean="0"/>
              <a:t>disposant</a:t>
            </a:r>
            <a:r>
              <a:rPr lang="en-US" baseline="0" dirty="0" smtClean="0"/>
              <a:t> </a:t>
            </a:r>
            <a:r>
              <a:rPr lang="en-US" baseline="0" dirty="0" err="1" smtClean="0"/>
              <a:t>d’une</a:t>
            </a:r>
            <a:r>
              <a:rPr lang="en-US" baseline="0" dirty="0" smtClean="0"/>
              <a:t> </a:t>
            </a:r>
            <a:r>
              <a:rPr lang="en-US" baseline="0" dirty="0" err="1" smtClean="0"/>
              <a:t>valeur</a:t>
            </a:r>
            <a:r>
              <a:rPr lang="en-US" baseline="0" dirty="0" smtClean="0"/>
              <a:t> </a:t>
            </a:r>
            <a:r>
              <a:rPr lang="en-US" baseline="0" dirty="0" err="1" smtClean="0"/>
              <a:t>ajoutee</a:t>
            </a:r>
            <a:r>
              <a:rPr lang="en-US" baseline="0" dirty="0" smtClean="0"/>
              <a:t> technique </a:t>
            </a:r>
            <a:r>
              <a:rPr lang="en-US" baseline="0" dirty="0" err="1" smtClean="0"/>
              <a:t>ou</a:t>
            </a:r>
            <a:r>
              <a:rPr lang="en-US" baseline="0" dirty="0" smtClean="0"/>
              <a:t> commercial: </a:t>
            </a:r>
            <a:r>
              <a:rPr lang="en-US" baseline="0" dirty="0" err="1" smtClean="0"/>
              <a:t>partage</a:t>
            </a:r>
            <a:r>
              <a:rPr lang="en-US" baseline="0" dirty="0" smtClean="0"/>
              <a:t> des </a:t>
            </a:r>
            <a:r>
              <a:rPr lang="en-US" baseline="0" dirty="0" err="1" smtClean="0"/>
              <a:t>pouvoirs</a:t>
            </a:r>
            <a:r>
              <a:rPr lang="en-US" baseline="0" dirty="0" smtClean="0"/>
              <a:t>, des </a:t>
            </a:r>
            <a:r>
              <a:rPr lang="en-US" baseline="0" dirty="0" err="1" smtClean="0"/>
              <a:t>risque</a:t>
            </a:r>
            <a:r>
              <a:rPr lang="en-US" baseline="0" dirty="0" smtClean="0"/>
              <a:t> et des profits.</a:t>
            </a:r>
          </a:p>
          <a:p>
            <a:r>
              <a:rPr lang="en-US" baseline="0" dirty="0" smtClean="0"/>
              <a:t>Association avec un </a:t>
            </a:r>
            <a:r>
              <a:rPr lang="en-US" baseline="0" dirty="0" err="1" smtClean="0"/>
              <a:t>partnaire</a:t>
            </a:r>
            <a:r>
              <a:rPr lang="en-US" baseline="0" dirty="0" smtClean="0"/>
              <a:t> &lt;dormant&gt; en </a:t>
            </a:r>
            <a:r>
              <a:rPr lang="en-US" baseline="0" dirty="0" err="1" smtClean="0"/>
              <a:t>amenageant</a:t>
            </a:r>
            <a:r>
              <a:rPr lang="en-US" baseline="0" dirty="0" smtClean="0"/>
              <a:t> les status de la JV en consequence: </a:t>
            </a:r>
            <a:r>
              <a:rPr lang="en-US" baseline="0" dirty="0" err="1" smtClean="0"/>
              <a:t>gestion</a:t>
            </a:r>
            <a:r>
              <a:rPr lang="en-US" baseline="0" dirty="0" smtClean="0"/>
              <a:t> de fait par </a:t>
            </a:r>
            <a:r>
              <a:rPr lang="en-US" baseline="0" dirty="0" err="1" smtClean="0"/>
              <a:t>l’associe</a:t>
            </a:r>
            <a:r>
              <a:rPr lang="en-US" baseline="0" dirty="0" smtClean="0"/>
              <a:t> </a:t>
            </a:r>
            <a:r>
              <a:rPr lang="en-US" baseline="0" dirty="0" err="1" smtClean="0"/>
              <a:t>etranger</a:t>
            </a:r>
            <a:r>
              <a:rPr lang="en-US" baseline="0" dirty="0" smtClean="0"/>
              <a:t>, vocation </a:t>
            </a:r>
            <a:r>
              <a:rPr lang="en-US" baseline="0" dirty="0" err="1" smtClean="0"/>
              <a:t>majoritaire</a:t>
            </a:r>
            <a:r>
              <a:rPr lang="en-US" baseline="0" dirty="0" smtClean="0"/>
              <a:t> aux </a:t>
            </a:r>
            <a:r>
              <a:rPr lang="en-US" baseline="0" dirty="0" err="1" smtClean="0"/>
              <a:t>dividendes</a:t>
            </a:r>
            <a:r>
              <a:rPr lang="en-US" baseline="0" dirty="0" smtClean="0"/>
              <a:t>.</a:t>
            </a:r>
          </a:p>
          <a:p>
            <a:endParaRPr lang="en-US" baseline="0" dirty="0" smtClean="0"/>
          </a:p>
          <a:p>
            <a:r>
              <a:rPr lang="en-US" baseline="0" dirty="0" smtClean="0"/>
              <a:t>3) Free zones:</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28</a:t>
            </a:fld>
            <a:endParaRPr lang="en-US"/>
          </a:p>
        </p:txBody>
      </p:sp>
    </p:spTree>
    <p:extLst>
      <p:ext uri="{BB962C8B-B14F-4D97-AF65-F5344CB8AC3E}">
        <p14:creationId xmlns:p14="http://schemas.microsoft.com/office/powerpoint/2010/main" val="110386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new tax law, abolishing the sliding scale of corporate income tax, was approved by the government on June 17, 2009, and came into force from January 1, 2010. The new flat rate of income tax is 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Prior to 2010, the corporate income tax rates were as follows:</a:t>
            </a:r>
          </a:p>
          <a:p>
            <a:r>
              <a:rPr lang="en-US" sz="1200" b="1" kern="1200" dirty="0" smtClean="0">
                <a:solidFill>
                  <a:schemeClr val="tx1"/>
                </a:solidFill>
                <a:effectLst/>
                <a:latin typeface="+mn-lt"/>
                <a:ea typeface="+mn-ea"/>
                <a:cs typeface="+mn-cs"/>
              </a:rPr>
              <a:t>Income (QAR):</a:t>
            </a:r>
            <a:r>
              <a:rPr lang="en-US" sz="1200" b="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Tax rate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0 – 100,000			0</a:t>
            </a:r>
          </a:p>
          <a:p>
            <a:r>
              <a:rPr lang="en-US" sz="1200" kern="1200" dirty="0" smtClean="0">
                <a:solidFill>
                  <a:schemeClr val="tx1"/>
                </a:solidFill>
                <a:effectLst/>
                <a:latin typeface="+mn-lt"/>
                <a:ea typeface="+mn-ea"/>
                <a:cs typeface="+mn-cs"/>
              </a:rPr>
              <a:t>100,001 – 500,000		10</a:t>
            </a:r>
          </a:p>
          <a:p>
            <a:r>
              <a:rPr lang="en-US" sz="1200" kern="1200" dirty="0" smtClean="0">
                <a:solidFill>
                  <a:schemeClr val="tx1"/>
                </a:solidFill>
                <a:effectLst/>
                <a:latin typeface="+mn-lt"/>
                <a:ea typeface="+mn-ea"/>
                <a:cs typeface="+mn-cs"/>
              </a:rPr>
              <a:t>500,001 – 1,000,000	15</a:t>
            </a:r>
          </a:p>
          <a:p>
            <a:r>
              <a:rPr lang="en-US" sz="1200" kern="1200" dirty="0" smtClean="0">
                <a:solidFill>
                  <a:schemeClr val="tx1"/>
                </a:solidFill>
                <a:effectLst/>
                <a:latin typeface="+mn-lt"/>
                <a:ea typeface="+mn-ea"/>
                <a:cs typeface="+mn-cs"/>
              </a:rPr>
              <a:t>1,000,001 – 1,500,000	20</a:t>
            </a:r>
          </a:p>
          <a:p>
            <a:r>
              <a:rPr lang="en-US" sz="1200" kern="1200" dirty="0" smtClean="0">
                <a:solidFill>
                  <a:schemeClr val="tx1"/>
                </a:solidFill>
                <a:effectLst/>
                <a:latin typeface="+mn-lt"/>
                <a:ea typeface="+mn-ea"/>
                <a:cs typeface="+mn-cs"/>
              </a:rPr>
              <a:t>1,500,001 – 2,500,000	25</a:t>
            </a:r>
          </a:p>
          <a:p>
            <a:r>
              <a:rPr lang="en-US" sz="1200" kern="1200" dirty="0" smtClean="0">
                <a:solidFill>
                  <a:schemeClr val="tx1"/>
                </a:solidFill>
                <a:effectLst/>
                <a:latin typeface="+mn-lt"/>
                <a:ea typeface="+mn-ea"/>
                <a:cs typeface="+mn-cs"/>
              </a:rPr>
              <a:t>2,500,001 – 5,000,000	30</a:t>
            </a:r>
          </a:p>
          <a:p>
            <a:r>
              <a:rPr lang="en-US" sz="1200" kern="1200" dirty="0" smtClean="0">
                <a:solidFill>
                  <a:schemeClr val="tx1"/>
                </a:solidFill>
                <a:effectLst/>
                <a:latin typeface="+mn-lt"/>
                <a:ea typeface="+mn-ea"/>
                <a:cs typeface="+mn-cs"/>
              </a:rPr>
              <a:t>5,000,001 and above	35</a:t>
            </a:r>
          </a:p>
          <a:p>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Qatar Import Duty</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Import duties are charged on goods brought into Qatar for onward sale, as follows:</a:t>
            </a:r>
          </a:p>
          <a:p>
            <a:r>
              <a:rPr lang="en-US" sz="1200" kern="1200" dirty="0" smtClean="0">
                <a:solidFill>
                  <a:schemeClr val="tx1"/>
                </a:solidFill>
                <a:effectLst/>
                <a:latin typeface="+mn-lt"/>
                <a:ea typeface="+mn-ea"/>
                <a:cs typeface="+mn-cs"/>
              </a:rPr>
              <a:t>General items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5%</a:t>
            </a: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Cement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20%</a:t>
            </a: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Steel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20%</a:t>
            </a: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Urea</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30%</a:t>
            </a: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Records and musical instruments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15%</a:t>
            </a: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Tobacco100%</a:t>
            </a: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31</a:t>
            </a:fld>
            <a:endParaRPr lang="en-US"/>
          </a:p>
        </p:txBody>
      </p:sp>
    </p:spTree>
    <p:extLst>
      <p:ext uri="{BB962C8B-B14F-4D97-AF65-F5344CB8AC3E}">
        <p14:creationId xmlns:p14="http://schemas.microsoft.com/office/powerpoint/2010/main" val="3140119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Specific modern aspects of commercial law, for example, commercial paper and securities, intellectual property, and corporate law are governed by modern regulations, and specialist government tribunals ("committees") deal with related disputes.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government recently revised its intellectual property laws to meet World Trade Organization standards, as part of its admission to the WTO in 2004.</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32</a:t>
            </a:fld>
            <a:endParaRPr lang="en-US"/>
          </a:p>
        </p:txBody>
      </p:sp>
    </p:spTree>
    <p:extLst>
      <p:ext uri="{BB962C8B-B14F-4D97-AF65-F5344CB8AC3E}">
        <p14:creationId xmlns:p14="http://schemas.microsoft.com/office/powerpoint/2010/main" val="8237574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Companies Law is the principal body of legislation governing companies. Saudi company law recognizes eight forms of companies. The most common forms are limited liability companies (LLC), joint stock companies, general partnerships and limited partnerships. This Guide focuses on these four forms.</a:t>
            </a:r>
            <a:endParaRPr lang="en-US" sz="1200" kern="120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LLCs are a popular corporate vehicle among foreign investors in Saudi Arabia, because they are simple</a:t>
            </a:r>
          </a:p>
          <a:p>
            <a:r>
              <a:rPr lang="en-US" sz="1200" b="0" i="0" u="none" strike="noStrike" kern="1200" baseline="0" dirty="0" smtClean="0">
                <a:solidFill>
                  <a:schemeClr val="tx1"/>
                </a:solidFill>
                <a:latin typeface="+mn-lt"/>
                <a:ea typeface="+mn-ea"/>
                <a:cs typeface="+mn-cs"/>
              </a:rPr>
              <a:t>to establish and administer and the personal liability or each of the partners is limited to the individual</a:t>
            </a:r>
          </a:p>
          <a:p>
            <a:r>
              <a:rPr lang="en-US" sz="1200" b="0" i="0" u="none" strike="noStrike" kern="1200" baseline="0" dirty="0" smtClean="0">
                <a:solidFill>
                  <a:schemeClr val="tx1"/>
                </a:solidFill>
                <a:latin typeface="+mn-lt"/>
                <a:ea typeface="+mn-ea"/>
                <a:cs typeface="+mn-cs"/>
              </a:rPr>
              <a:t>partner􀂶s contribution to the company􀂶s share capital. Explained below are some of the important</a:t>
            </a:r>
          </a:p>
          <a:p>
            <a:r>
              <a:rPr lang="en-US" sz="1200" b="0" i="0" u="none" strike="noStrike" kern="1200" baseline="0" dirty="0" smtClean="0">
                <a:solidFill>
                  <a:schemeClr val="tx1"/>
                </a:solidFill>
                <a:latin typeface="+mn-lt"/>
                <a:ea typeface="+mn-ea"/>
                <a:cs typeface="+mn-cs"/>
              </a:rPr>
              <a:t>characteristics of LLCs under the Companies Law and the relevant Ministry of Commerce and Industry</a:t>
            </a:r>
          </a:p>
          <a:p>
            <a:r>
              <a:rPr lang="nl-NL" sz="1200" b="0" i="0" u="none" strike="noStrike" kern="1200" baseline="0" dirty="0" err="1" smtClean="0">
                <a:solidFill>
                  <a:schemeClr val="tx1"/>
                </a:solidFill>
                <a:latin typeface="+mn-lt"/>
                <a:ea typeface="+mn-ea"/>
                <a:cs typeface="+mn-cs"/>
              </a:rPr>
              <a:t>guidelines</a:t>
            </a:r>
            <a:r>
              <a:rPr lang="nl-NL" sz="1200" b="0" i="0" u="none" strike="noStrike" kern="1200" baseline="0" dirty="0" smtClean="0">
                <a:solidFill>
                  <a:schemeClr val="tx1"/>
                </a:solidFill>
                <a:latin typeface="+mn-lt"/>
                <a:ea typeface="+mn-ea"/>
                <a:cs typeface="+mn-cs"/>
              </a:rPr>
              <a:t>.</a:t>
            </a:r>
          </a:p>
          <a:p>
            <a:r>
              <a:rPr lang="is-IS" sz="1200" b="0" i="0" u="none" strike="noStrike" kern="1200" baseline="0" dirty="0" smtClean="0">
                <a:solidFill>
                  <a:schemeClr val="tx1"/>
                </a:solidFill>
                <a:latin typeface="+mn-lt"/>
                <a:ea typeface="+mn-ea"/>
                <a:cs typeface="+mn-cs"/>
              </a:rPr>
              <a:t>Minimum Capital</a:t>
            </a:r>
          </a:p>
          <a:p>
            <a:r>
              <a:rPr lang="en-US" sz="1200" b="0" i="0" u="none" strike="noStrike" kern="1200" baseline="0" dirty="0" smtClean="0">
                <a:solidFill>
                  <a:schemeClr val="tx1"/>
                </a:solidFill>
                <a:latin typeface="+mn-lt"/>
                <a:ea typeface="+mn-ea"/>
                <a:cs typeface="+mn-cs"/>
              </a:rPr>
              <a:t>The minimum capital of an LLC with foreign participation is SR 100,000 under the Foreign</a:t>
            </a:r>
          </a:p>
          <a:p>
            <a:r>
              <a:rPr lang="en-US" sz="1200" b="0" i="0" u="none" strike="noStrike" kern="1200" baseline="0" dirty="0" smtClean="0">
                <a:solidFill>
                  <a:schemeClr val="tx1"/>
                </a:solidFill>
                <a:latin typeface="+mn-lt"/>
                <a:ea typeface="+mn-ea"/>
                <a:cs typeface="+mn-cs"/>
              </a:rPr>
              <a:t>Investment Law. The required amount is increased to SR 5,000,000 for industrial projects and</a:t>
            </a:r>
          </a:p>
          <a:p>
            <a:r>
              <a:rPr lang="en-US" sz="1200" b="0" i="0" u="none" strike="noStrike" kern="1200" baseline="0" smtClean="0">
                <a:solidFill>
                  <a:schemeClr val="tx1"/>
                </a:solidFill>
                <a:latin typeface="+mn-lt"/>
                <a:ea typeface="+mn-ea"/>
                <a:cs typeface="+mn-cs"/>
              </a:rPr>
              <a:t>SR 25,000,000 for agricultural projects.</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start-up procedure has never been so simple in Saudi. In 2007 the government decreased both the minimum capital needed to set-up and the length of time it takes to incorporate.</a:t>
            </a:r>
          </a:p>
          <a:p>
            <a:r>
              <a:rPr lang="en-US" sz="1200" kern="1200" dirty="0" smtClean="0">
                <a:solidFill>
                  <a:schemeClr val="tx1"/>
                </a:solidFill>
                <a:latin typeface="+mn-lt"/>
                <a:ea typeface="+mn-ea"/>
                <a:cs typeface="+mn-cs"/>
              </a:rPr>
              <a:t>Registration of a company in Saudi Arabia follows this 11-stage process: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Prepare the documents including </a:t>
            </a:r>
            <a:r>
              <a:rPr lang="en-US" sz="1200" kern="1200" dirty="0" err="1" smtClean="0">
                <a:solidFill>
                  <a:schemeClr val="tx1"/>
                </a:solidFill>
                <a:latin typeface="+mn-lt"/>
                <a:ea typeface="+mn-ea"/>
                <a:cs typeface="+mn-cs"/>
              </a:rPr>
              <a:t>legalisation</a:t>
            </a:r>
            <a:r>
              <a:rPr lang="en-US" sz="1200" kern="1200" dirty="0" smtClean="0">
                <a:solidFill>
                  <a:schemeClr val="tx1"/>
                </a:solidFill>
                <a:latin typeface="+mn-lt"/>
                <a:ea typeface="+mn-ea"/>
                <a:cs typeface="+mn-cs"/>
              </a:rPr>
              <a:t> by the Saudi consulate. This takes 2 weeks.</a:t>
            </a:r>
          </a:p>
          <a:p>
            <a:r>
              <a:rPr lang="en-US" sz="1200" kern="1200" dirty="0" smtClean="0">
                <a:solidFill>
                  <a:schemeClr val="tx1"/>
                </a:solidFill>
                <a:latin typeface="+mn-lt"/>
                <a:ea typeface="+mn-ea"/>
                <a:cs typeface="+mn-cs"/>
              </a:rPr>
              <a:t>Submit an application to the Saudi Arabian General Investment Authority (SAGIA) and obtain an investment license. This takes 3 to 4 weeks and costs 2000 SR.</a:t>
            </a:r>
          </a:p>
          <a:p>
            <a:r>
              <a:rPr lang="en-US" sz="1200" kern="1200" dirty="0" smtClean="0">
                <a:solidFill>
                  <a:schemeClr val="tx1"/>
                </a:solidFill>
                <a:latin typeface="+mn-lt"/>
                <a:ea typeface="+mn-ea"/>
                <a:cs typeface="+mn-cs"/>
              </a:rPr>
              <a:t>Obtain approval from the Companies Department at the Ministry of Commerce and Industry after submitting the Articles of Association and the company name. This takes 5 days.</a:t>
            </a:r>
          </a:p>
          <a:p>
            <a:r>
              <a:rPr lang="en-US" sz="1200" kern="1200" dirty="0" smtClean="0">
                <a:solidFill>
                  <a:schemeClr val="tx1"/>
                </a:solidFill>
                <a:latin typeface="+mn-lt"/>
                <a:ea typeface="+mn-ea"/>
                <a:cs typeface="+mn-cs"/>
              </a:rPr>
              <a:t>Sign the Articles of Association in front of a notary public. This takes 2 days.</a:t>
            </a:r>
          </a:p>
          <a:p>
            <a:r>
              <a:rPr lang="en-US" sz="1200" kern="1200" dirty="0" smtClean="0">
                <a:solidFill>
                  <a:schemeClr val="tx1"/>
                </a:solidFill>
                <a:latin typeface="+mn-lt"/>
                <a:ea typeface="+mn-ea"/>
                <a:cs typeface="+mn-cs"/>
              </a:rPr>
              <a:t>Publication of the company name and a summary of the Articles of Association in the official gazette. This takes 2 days and approximately 5500SR.</a:t>
            </a:r>
          </a:p>
          <a:p>
            <a:r>
              <a:rPr lang="en-US" sz="1200" kern="1200" dirty="0" smtClean="0">
                <a:solidFill>
                  <a:schemeClr val="tx1"/>
                </a:solidFill>
                <a:latin typeface="+mn-lt"/>
                <a:ea typeface="+mn-ea"/>
                <a:cs typeface="+mn-cs"/>
              </a:rPr>
              <a:t>Open a bank account, transfer the share capital and obtain a certificate stating that the capital has been deposited - a process which takes 2 weeks.</a:t>
            </a:r>
          </a:p>
          <a:p>
            <a:r>
              <a:rPr lang="en-US" sz="1200" kern="1200" dirty="0" smtClean="0">
                <a:solidFill>
                  <a:schemeClr val="tx1"/>
                </a:solidFill>
                <a:latin typeface="+mn-lt"/>
                <a:ea typeface="+mn-ea"/>
                <a:cs typeface="+mn-cs"/>
              </a:rPr>
              <a:t>Register with the General Department of Passports, Ministry of Interior and the Ministry of Labor and obtain a work visa for the company manager. This takes 2 weeks.</a:t>
            </a:r>
          </a:p>
          <a:p>
            <a:r>
              <a:rPr lang="en-US" sz="1200" kern="1200" dirty="0" smtClean="0">
                <a:solidFill>
                  <a:schemeClr val="tx1"/>
                </a:solidFill>
                <a:latin typeface="+mn-lt"/>
                <a:ea typeface="+mn-ea"/>
                <a:cs typeface="+mn-cs"/>
              </a:rPr>
              <a:t>Company manager getting his visa stamped at the Saudi consulate and obtaining his work permit and residence permit upon arrival in Saudi Arabia a process that takes 2 weeks.</a:t>
            </a:r>
          </a:p>
          <a:p>
            <a:r>
              <a:rPr lang="en-US" sz="1200" kern="1200" dirty="0" smtClean="0">
                <a:solidFill>
                  <a:schemeClr val="tx1"/>
                </a:solidFill>
                <a:latin typeface="+mn-lt"/>
                <a:ea typeface="+mn-ea"/>
                <a:cs typeface="+mn-cs"/>
              </a:rPr>
              <a:t>Registrations with the Commercial Registry at the Ministry of Commerce and Industry and the Chamber of Commerce. This takes 2 days and costs 8100 SR.</a:t>
            </a:r>
          </a:p>
          <a:p>
            <a:r>
              <a:rPr lang="en-US" sz="1200" kern="1200" dirty="0" smtClean="0">
                <a:solidFill>
                  <a:schemeClr val="tx1"/>
                </a:solidFill>
                <a:latin typeface="+mn-lt"/>
                <a:ea typeface="+mn-ea"/>
                <a:cs typeface="+mn-cs"/>
              </a:rPr>
              <a:t>Obtain a file number and certificate of business commencement by registering with the Department of Zakat and Income Tax (DZIT), Ministry of Finance. This takes one day. </a:t>
            </a:r>
          </a:p>
          <a:p>
            <a:r>
              <a:rPr lang="en-US" sz="1200" kern="1200" dirty="0" smtClean="0">
                <a:solidFill>
                  <a:schemeClr val="tx1"/>
                </a:solidFill>
                <a:latin typeface="+mn-lt"/>
                <a:ea typeface="+mn-ea"/>
                <a:cs typeface="+mn-cs"/>
              </a:rPr>
              <a:t>Register with the General </a:t>
            </a:r>
            <a:r>
              <a:rPr lang="en-US" sz="1200" kern="1200" dirty="0" err="1" smtClean="0">
                <a:solidFill>
                  <a:schemeClr val="tx1"/>
                </a:solidFill>
                <a:latin typeface="+mn-lt"/>
                <a:ea typeface="+mn-ea"/>
                <a:cs typeface="+mn-cs"/>
              </a:rPr>
              <a:t>Organisation</a:t>
            </a:r>
            <a:r>
              <a:rPr lang="en-US" sz="1200" kern="1200" dirty="0" smtClean="0">
                <a:solidFill>
                  <a:schemeClr val="tx1"/>
                </a:solidFill>
                <a:latin typeface="+mn-lt"/>
                <a:ea typeface="+mn-ea"/>
                <a:cs typeface="+mn-cs"/>
              </a:rPr>
              <a:t> of Social Insurance. This takes one day.</a:t>
            </a:r>
            <a:endParaRPr lang="en-US" sz="1200" b="1" kern="1200" dirty="0" smtClean="0">
              <a:solidFill>
                <a:schemeClr val="tx1"/>
              </a:solidFill>
              <a:latin typeface="+mn-lt"/>
              <a:ea typeface="+mn-ea"/>
              <a:cs typeface="+mn-cs"/>
            </a:endParaRP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Direct Exports</a:t>
            </a:r>
          </a:p>
          <a:p>
            <a:r>
              <a:rPr lang="en-US" sz="1200" b="0" kern="1200" dirty="0" smtClean="0">
                <a:solidFill>
                  <a:schemeClr val="tx1"/>
                </a:solidFill>
                <a:latin typeface="+mn-lt"/>
                <a:ea typeface="+mn-ea"/>
                <a:cs typeface="+mn-cs"/>
              </a:rPr>
              <a:t>The easiest way of conducting business in Saudi Arabia is direct export into the country. A business can invariably sell its goods directly to Saudi Arabian customers, provided they meet health and safety standards. Hiring a local agent is not a prerequisite. However, most companies have a local presence to trade their goods effectively, and some types of transactions require a local entity.</a:t>
            </a:r>
          </a:p>
          <a:p>
            <a:endParaRPr lang="en-US" sz="1200" b="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Non Resident Execution of Projects</a:t>
            </a:r>
          </a:p>
          <a:p>
            <a:r>
              <a:rPr lang="en-US" sz="1200" b="0" kern="1200" dirty="0" smtClean="0">
                <a:solidFill>
                  <a:schemeClr val="tx1"/>
                </a:solidFill>
                <a:latin typeface="+mn-lt"/>
                <a:ea typeface="+mn-ea"/>
                <a:cs typeface="+mn-cs"/>
              </a:rPr>
              <a:t>Smaller projects, in both the private and the government sector, do usually not require a local presence to be established. A tax registration is needed and the local client will pay withholding tax on behalf of the contractor. Visas and residence permits can be temporarily sourced from other entities.</a:t>
            </a:r>
          </a:p>
          <a:p>
            <a:endParaRPr lang="en-US" sz="1200" b="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Commercial Agents and Distributors</a:t>
            </a:r>
          </a:p>
          <a:p>
            <a:r>
              <a:rPr lang="en-US" sz="1200" b="0" kern="1200" dirty="0" smtClean="0">
                <a:solidFill>
                  <a:schemeClr val="tx1"/>
                </a:solidFill>
                <a:latin typeface="+mn-lt"/>
                <a:ea typeface="+mn-ea"/>
                <a:cs typeface="+mn-cs"/>
              </a:rPr>
              <a:t>A commercial agent will be comprehensive of the local market and will be able to facilitate certain transactions. It is recommended that businesses choose their agent with diligence; even though Saudi legislation in this field is the least stringent in the entire Gulf, terminating or changing agents can be an arduous process.</a:t>
            </a:r>
          </a:p>
          <a:p>
            <a:r>
              <a:rPr lang="en-US" sz="1200" b="0" kern="1200" dirty="0" smtClean="0">
                <a:solidFill>
                  <a:schemeClr val="tx1"/>
                </a:solidFill>
                <a:latin typeface="+mn-lt"/>
                <a:ea typeface="+mn-ea"/>
                <a:cs typeface="+mn-cs"/>
              </a:rPr>
              <a:t>The term commercial agent can be defined by range of roles and responsibilities. Some agents trade products; others sell services. Some buy products straight from the manufacturer and resell them; these are called 'distributors' ;others sell products for the manufacturer and receive a commission. All, however, are covered by the commercial agency law.</a:t>
            </a:r>
          </a:p>
          <a:p>
            <a:endParaRPr lang="en-US" sz="1200" b="0" kern="1200" dirty="0" smtClean="0">
              <a:solidFill>
                <a:schemeClr val="tx1"/>
              </a:solidFill>
              <a:latin typeface="+mn-lt"/>
              <a:ea typeface="+mn-ea"/>
              <a:cs typeface="+mn-cs"/>
            </a:endParaRPr>
          </a:p>
          <a:p>
            <a:r>
              <a:rPr lang="it-IT" sz="1200" b="1" kern="1200" dirty="0" smtClean="0">
                <a:solidFill>
                  <a:schemeClr val="tx1"/>
                </a:solidFill>
                <a:latin typeface="+mn-lt"/>
                <a:ea typeface="+mn-ea"/>
                <a:cs typeface="+mn-cs"/>
              </a:rPr>
              <a:t>Franchising</a:t>
            </a:r>
          </a:p>
          <a:p>
            <a:r>
              <a:rPr lang="en-US" sz="1200" b="0" kern="1200" dirty="0" smtClean="0">
                <a:solidFill>
                  <a:schemeClr val="tx1"/>
                </a:solidFill>
                <a:latin typeface="+mn-lt"/>
                <a:ea typeface="+mn-ea"/>
                <a:cs typeface="+mn-cs"/>
              </a:rPr>
              <a:t>This approach is becoming an increasingly </a:t>
            </a:r>
            <a:r>
              <a:rPr lang="en-US" sz="1200" b="0" kern="1200" dirty="0" err="1" smtClean="0">
                <a:solidFill>
                  <a:schemeClr val="tx1"/>
                </a:solidFill>
                <a:latin typeface="+mn-lt"/>
                <a:ea typeface="+mn-ea"/>
                <a:cs typeface="+mn-cs"/>
              </a:rPr>
              <a:t>favourable</a:t>
            </a:r>
            <a:r>
              <a:rPr lang="en-US" sz="1200" b="0" kern="1200" dirty="0" smtClean="0">
                <a:solidFill>
                  <a:schemeClr val="tx1"/>
                </a:solidFill>
                <a:latin typeface="+mn-lt"/>
                <a:ea typeface="+mn-ea"/>
                <a:cs typeface="+mn-cs"/>
              </a:rPr>
              <a:t> way of doing business in Saudi Arabia. It can provide more flexibility than a commercial agency, but does not require the resources of a branch office or joint venture. As in the case of commercial agents, an overseas investor should proceed with circumspection before entering into, transposing or ending a franchisee. The commercial agency law applies to franchises.</a:t>
            </a:r>
          </a:p>
          <a:p>
            <a:endParaRPr lang="en-US" sz="1200" b="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Technical and Scientific Offices (Rep Offices)</a:t>
            </a:r>
          </a:p>
          <a:p>
            <a:r>
              <a:rPr lang="en-US" sz="1200" b="0" kern="1200" dirty="0" smtClean="0">
                <a:solidFill>
                  <a:schemeClr val="tx1"/>
                </a:solidFill>
                <a:latin typeface="+mn-lt"/>
                <a:ea typeface="+mn-ea"/>
                <a:cs typeface="+mn-cs"/>
              </a:rPr>
              <a:t>A representative office provides the manufacturer with an independent base in the market. Saudi law allows rep offices only in the form of so-called Technical and Scientific Offices (TSOs). While fully owned by the manufacturer and issuing its own visas and residence permits, the commercial agent must issue a clearance letter before licensing and registration can be completed. TSOs do not require a minimum capital.</a:t>
            </a:r>
          </a:p>
          <a:p>
            <a:endParaRPr lang="en-US" sz="1200" b="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Branch Offices</a:t>
            </a:r>
          </a:p>
          <a:p>
            <a:r>
              <a:rPr lang="en-US" sz="1200" b="0" kern="1200" dirty="0" smtClean="0">
                <a:solidFill>
                  <a:schemeClr val="tx1"/>
                </a:solidFill>
                <a:latin typeface="+mn-lt"/>
                <a:ea typeface="+mn-ea"/>
                <a:cs typeface="+mn-cs"/>
              </a:rPr>
              <a:t>A branch office will entail a more dedicated approach than a commercial agent. A branch office is generally limited to an admin role and may not carry out trading activities. The parent company will assume full liability for all activity undertaken by the branch office. A minimum capital of 500,000 SR is required. </a:t>
            </a:r>
            <a:r>
              <a:rPr lang="en-US" sz="1200" b="0" kern="1200" dirty="0" err="1" smtClean="0">
                <a:solidFill>
                  <a:schemeClr val="tx1"/>
                </a:solidFill>
                <a:latin typeface="+mn-lt"/>
                <a:ea typeface="+mn-ea"/>
                <a:cs typeface="+mn-cs"/>
              </a:rPr>
              <a:t>Licence</a:t>
            </a:r>
            <a:r>
              <a:rPr lang="en-US" sz="1200" b="0" kern="1200" dirty="0" smtClean="0">
                <a:solidFill>
                  <a:schemeClr val="tx1"/>
                </a:solidFill>
                <a:latin typeface="+mn-lt"/>
                <a:ea typeface="+mn-ea"/>
                <a:cs typeface="+mn-cs"/>
              </a:rPr>
              <a:t> to establish a branch office is issued by the Saudi Arabian General Investment Authority Temporary branches, which do not require any minimum capital, can be established for the execution of a project for a government agency.</a:t>
            </a:r>
          </a:p>
          <a:p>
            <a:endParaRPr lang="en-US" sz="1200" b="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Sole Proprietorships</a:t>
            </a:r>
          </a:p>
          <a:p>
            <a:r>
              <a:rPr lang="en-US" sz="1200" b="0" kern="1200" dirty="0" smtClean="0">
                <a:solidFill>
                  <a:schemeClr val="tx1"/>
                </a:solidFill>
                <a:latin typeface="+mn-lt"/>
                <a:ea typeface="+mn-ea"/>
                <a:cs typeface="+mn-cs"/>
              </a:rPr>
              <a:t>Since recently, foreigners are allowed to invest in Saudi Arabia as sole traders, in their personal name. A minimum capital of 100,000 SR is required for this formula and the sole proprietorship is the sponsor of its owner.</a:t>
            </a:r>
          </a:p>
          <a:p>
            <a:endParaRPr lang="en-US" sz="1200" b="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33</a:t>
            </a:fld>
            <a:endParaRPr lang="en-US"/>
          </a:p>
        </p:txBody>
      </p:sp>
    </p:spTree>
    <p:extLst>
      <p:ext uri="{BB962C8B-B14F-4D97-AF65-F5344CB8AC3E}">
        <p14:creationId xmlns:p14="http://schemas.microsoft.com/office/powerpoint/2010/main" val="32511875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A residence visa and permit for those who wish to work in the country are available, although they can take several months to be issued and both the employer and the applicant will need to submit a great deal of paperwork. In order to apply you must have a formal job offer and a contract of employment. You cannot apply for either of these visas on speculation. In addition you must provide evidence of your professional and academic qualifications and undergo a medical examination. Once all of this information has been submitted and checked you can obtain a visa number so that your passport can be stamped with the visa. When you arrive in Saudi Arabia the visa can then be converted to a residence permit. It is possible when you arrive in the country you will be expected to undergo another medical examination. The permit you are issued with acts as your ID card and you must carry this with you at all times.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It is important to ensure that you have an exit/re-entry visa in case you need to leave the country for short periods of time once you have been issued with your residency.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Visitors or workers that have an Israeli stamp in their passport or any visible connection with the country will not be allowed entry into the country. If you do need to travel to Israel for any reason it may be possible to ask the Israeli authorities to stamp a separate sheet of paper rather than the actual passport, so that your future travel is not limited in this way.</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34</a:t>
            </a:fld>
            <a:endParaRPr lang="en-US"/>
          </a:p>
        </p:txBody>
      </p:sp>
    </p:spTree>
    <p:extLst>
      <p:ext uri="{BB962C8B-B14F-4D97-AF65-F5344CB8AC3E}">
        <p14:creationId xmlns:p14="http://schemas.microsoft.com/office/powerpoint/2010/main" val="40172891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35</a:t>
            </a:fld>
            <a:endParaRPr lang="en-US"/>
          </a:p>
        </p:txBody>
      </p:sp>
    </p:spTree>
    <p:extLst>
      <p:ext uri="{BB962C8B-B14F-4D97-AF65-F5344CB8AC3E}">
        <p14:creationId xmlns:p14="http://schemas.microsoft.com/office/powerpoint/2010/main" val="2523224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latin typeface="+mn-lt"/>
                <a:ea typeface="+mn-ea"/>
                <a:cs typeface="+mn-cs"/>
              </a:rPr>
              <a:t>Gov</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A new government does not require a positive vote of confidence from the National Assembly.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practice some Cabinet portfolios - Foreign Affairs, Interior, and Defense - are reserved for members of the ruling family, though the constitution does not require it.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Prime Minister, as a matter of political custom, is also a member of the ruling family.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unicameral National Assembly (or </a:t>
            </a:r>
            <a:r>
              <a:rPr lang="en-US" sz="1200" i="1" kern="1200" dirty="0" err="1" smtClean="0">
                <a:solidFill>
                  <a:schemeClr val="tx1"/>
                </a:solidFill>
                <a:latin typeface="+mn-lt"/>
                <a:ea typeface="+mn-ea"/>
                <a:cs typeface="+mn-cs"/>
              </a:rPr>
              <a:t>Majlis</a:t>
            </a:r>
            <a:r>
              <a:rPr lang="en-US" sz="1200" i="1" kern="1200" dirty="0" smtClean="0">
                <a:solidFill>
                  <a:schemeClr val="tx1"/>
                </a:solidFill>
                <a:latin typeface="+mn-lt"/>
                <a:ea typeface="+mn-ea"/>
                <a:cs typeface="+mn-cs"/>
              </a:rPr>
              <a:t> al-</a:t>
            </a:r>
            <a:r>
              <a:rPr lang="en-US" sz="1200" i="1" kern="1200" dirty="0" err="1" smtClean="0">
                <a:solidFill>
                  <a:schemeClr val="tx1"/>
                </a:solidFill>
                <a:latin typeface="+mn-lt"/>
                <a:ea typeface="+mn-ea"/>
                <a:cs typeface="+mn-cs"/>
              </a:rPr>
              <a:t>Umma</a:t>
            </a:r>
            <a:r>
              <a:rPr lang="en-US" sz="1200" i="0" kern="1200" dirty="0" smtClean="0">
                <a:solidFill>
                  <a:schemeClr val="tx1"/>
                </a:solidFill>
                <a:latin typeface="+mn-lt"/>
                <a:ea typeface="+mn-ea"/>
                <a:cs typeface="+mn-cs"/>
              </a:rPr>
              <a:t>) can have up to 65 deputies.</a:t>
            </a:r>
          </a:p>
          <a:p>
            <a:endParaRPr lang="en-US" sz="1200" i="0" kern="1200" dirty="0" smtClean="0">
              <a:solidFill>
                <a:schemeClr val="tx1"/>
              </a:solidFill>
              <a:latin typeface="+mn-lt"/>
              <a:ea typeface="+mn-ea"/>
              <a:cs typeface="+mn-cs"/>
            </a:endParaRPr>
          </a:p>
          <a:p>
            <a:r>
              <a:rPr lang="en-US" sz="1200" i="0" kern="1200" dirty="0" smtClean="0">
                <a:solidFill>
                  <a:schemeClr val="tx1"/>
                </a:solidFill>
                <a:latin typeface="+mn-lt"/>
                <a:ea typeface="+mn-ea"/>
                <a:cs typeface="+mn-cs"/>
              </a:rPr>
              <a:t>Judicial:</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Judiciary in Kuwait is an independent body. Mixed legal system consisting of English common law, French civil law, and Islamic religious law</a:t>
            </a:r>
          </a:p>
          <a:p>
            <a:endParaRPr lang="en-US" sz="1200" i="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There are three levels in the Kuwaiti legal system, namely the Court of First Instance, the Court of Appeal, and the Court of Cassation.</a:t>
            </a:r>
          </a:p>
          <a:p>
            <a:r>
              <a:rPr lang="en-US" sz="1200" kern="1200" dirty="0" smtClean="0">
                <a:solidFill>
                  <a:schemeClr val="tx1"/>
                </a:solidFill>
                <a:latin typeface="+mn-lt"/>
                <a:ea typeface="+mn-ea"/>
                <a:cs typeface="+mn-cs"/>
              </a:rPr>
              <a:t>Summary Court (also called Courts of First Instance which are composed of one or more divisions, like a Traffic Court or an Administrative Court)</a:t>
            </a:r>
          </a:p>
          <a:p>
            <a:endParaRPr lang="en-US" sz="1200" i="0" kern="120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three most important laws governing business activity in Kuwait are the Commercial Companies Law (15/1960) and its amendments, the Civil Code (67/1980), and the Commercial Code (68/1980), all strongly influenced by France’s Napoleonic code. These three codes form the backbone of the law governing such areas as civil relations, general contract law, banking operations and commercial instruments (including bills of exchange, checks, promissory notes), commercial and other agencies, carriage and storage of goods, bankruptcy, construction and contracting. In addition, there are a number of laws dealing with specific topics such as banking sector, taxation, foreign direct investment, lease contracts, and civil and commercial procedures.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Kuwaiti law does not distinguish between local or foreign arbitration. The matter of where arbitration will take place is left to the parties to negotiate and to specify in their agreement. It is common in contracts involving foreign investors to include clauses specifying arbitration be conducted in accordance with the rules of the International Chamber of Commerce or any other international arbitral forum.</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addition, the Kuwaiti Chamber of Commerce and Industry (KCCI) administers arbitration and conciliation procedures according to its internal regulations. The Kuwait Society of Engineers also administers arbitration proceedings concerning disputes in the construction industry. Much arbitration in Kuwait has also taken place under the Rules of Conciliation and Arbitration of the International Chamber of Commerce. Kuwait is a member of the GCC Commercial</a:t>
            </a:r>
          </a:p>
          <a:p>
            <a:r>
              <a:rPr lang="de-DE" sz="1200" b="0" i="0" u="none" strike="noStrike" kern="1200" baseline="0" dirty="0" smtClean="0">
                <a:solidFill>
                  <a:schemeClr val="tx1"/>
                </a:solidFill>
                <a:latin typeface="+mn-lt"/>
                <a:ea typeface="+mn-ea"/>
                <a:cs typeface="+mn-cs"/>
              </a:rPr>
              <a:t>Arbitration </a:t>
            </a:r>
            <a:r>
              <a:rPr lang="de-DE" sz="1200" b="0" i="0" u="none" strike="noStrike" kern="1200" baseline="0" dirty="0" err="1" smtClean="0">
                <a:solidFill>
                  <a:schemeClr val="tx1"/>
                </a:solidFill>
                <a:latin typeface="+mn-lt"/>
                <a:ea typeface="+mn-ea"/>
                <a:cs typeface="+mn-cs"/>
              </a:rPr>
              <a:t>Centre</a:t>
            </a:r>
            <a:r>
              <a:rPr lang="de-DE" sz="1200" b="0" i="0" u="none" strike="noStrike" kern="1200" baseline="0" dirty="0" smtClean="0">
                <a:solidFill>
                  <a:schemeClr val="tx1"/>
                </a:solidFill>
                <a:latin typeface="+mn-lt"/>
                <a:ea typeface="+mn-ea"/>
                <a:cs typeface="+mn-cs"/>
              </a:rPr>
              <a:t>.</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sz="1200" i="0" kern="1200" dirty="0" smtClean="0">
              <a:solidFill>
                <a:schemeClr val="tx1"/>
              </a:solidFill>
              <a:latin typeface="+mn-lt"/>
              <a:ea typeface="+mn-ea"/>
              <a:cs typeface="+mn-cs"/>
            </a:endParaRPr>
          </a:p>
          <a:p>
            <a:endParaRPr lang="en-US" sz="1200" i="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36</a:t>
            </a:fld>
            <a:endParaRPr lang="en-US"/>
          </a:p>
        </p:txBody>
      </p:sp>
    </p:spTree>
    <p:extLst>
      <p:ext uri="{BB962C8B-B14F-4D97-AF65-F5344CB8AC3E}">
        <p14:creationId xmlns:p14="http://schemas.microsoft.com/office/powerpoint/2010/main" val="2273353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Until recently, Kuwaitis were expected to maintain control of companies involving foreigners, with non-Kuwaiti investors’ stake restricted to a maximum of 49%. However, in late 2003 a new Foreign Direct Investment (FDI) law (number 8 of 2001) came into force, allowing for 100% foreign ownership in a number of sectors, though only as approved by the Council of Ministers.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principle, GCC regulations provide for nationals of any Gulf State to be full owners of certain professional practices, including medical, legal, engineering, accounting, and consulting. Also, in the fields of industry, agriculture, contracting and maintenance, and tourism among others, GCC nationals are treated equally as Kuwaiti nationals in respect of the ownership of shares and the establishment of companies as per the decision of Ministry of Commerce and Industry.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LLC: or WLL</a:t>
            </a:r>
          </a:p>
          <a:p>
            <a:r>
              <a:rPr lang="en-US" sz="1200" b="0" i="0" u="none" strike="noStrike" kern="1200" baseline="0" dirty="0" smtClean="0">
                <a:solidFill>
                  <a:schemeClr val="tx1"/>
                </a:solidFill>
                <a:latin typeface="+mn-lt"/>
                <a:ea typeface="+mn-ea"/>
                <a:cs typeface="+mn-cs"/>
              </a:rPr>
              <a:t>A limited liability company (WLL) is an entity where the liability of its members is limited to the extent of their share capital contribution. This is the most common corporate entity in Kuwait and the main route adopted by foreign companies or investors to enter the market.</a:t>
            </a:r>
          </a:p>
          <a:p>
            <a:r>
              <a:rPr lang="en-US" sz="1200" b="0" i="0" u="none" strike="noStrike" kern="1200" baseline="0" dirty="0" smtClean="0">
                <a:solidFill>
                  <a:schemeClr val="tx1"/>
                </a:solidFill>
                <a:latin typeface="+mn-lt"/>
                <a:ea typeface="+mn-ea"/>
                <a:cs typeface="+mn-cs"/>
              </a:rPr>
              <a:t>Annual transfers of at least 10% of net profit must be made to a legal reserve until the reserve amounts to 50% of the capital of the company,</a:t>
            </a:r>
          </a:p>
          <a:p>
            <a:r>
              <a:rPr lang="en-US" sz="1200" b="0" i="0" u="none" strike="noStrike" kern="1200" baseline="0" dirty="0" smtClean="0">
                <a:solidFill>
                  <a:schemeClr val="tx1"/>
                </a:solidFill>
                <a:latin typeface="+mn-lt"/>
                <a:ea typeface="+mn-ea"/>
                <a:cs typeface="+mn-cs"/>
              </a:rPr>
              <a:t>A limited liability company requires at least two founding members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Shareholding co: SAK or KSC</a:t>
            </a:r>
          </a:p>
          <a:p>
            <a:r>
              <a:rPr lang="en-US" sz="1200" b="0" i="0" u="none" strike="noStrike" kern="1200" baseline="0" dirty="0" smtClean="0">
                <a:solidFill>
                  <a:schemeClr val="tx1"/>
                </a:solidFill>
                <a:latin typeface="+mn-lt"/>
                <a:ea typeface="+mn-ea"/>
                <a:cs typeface="+mn-cs"/>
              </a:rPr>
              <a:t>Can be used as a holding co</a:t>
            </a:r>
          </a:p>
          <a:p>
            <a:r>
              <a:rPr lang="en-US" sz="1200" b="0" i="0" u="none" strike="noStrike" kern="1200" baseline="0" dirty="0" smtClean="0">
                <a:solidFill>
                  <a:schemeClr val="tx1"/>
                </a:solidFill>
                <a:latin typeface="+mn-lt"/>
                <a:ea typeface="+mn-ea"/>
                <a:cs typeface="+mn-cs"/>
              </a:rPr>
              <a:t>At least five shareholders and higher capital. Can do any type of business like a general trading</a:t>
            </a:r>
          </a:p>
          <a:p>
            <a:r>
              <a:rPr lang="en-US" sz="1200" b="0" i="0" u="none" strike="noStrike" kern="1200" baseline="0" dirty="0" smtClean="0">
                <a:solidFill>
                  <a:schemeClr val="tx1"/>
                </a:solidFill>
                <a:latin typeface="+mn-lt"/>
                <a:ea typeface="+mn-ea"/>
                <a:cs typeface="+mn-cs"/>
              </a:rPr>
              <a:t>Can be listed on the Kuwait stock exchange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General partnership or Joint liability Com:</a:t>
            </a:r>
          </a:p>
          <a:p>
            <a:r>
              <a:rPr lang="en-US" sz="1200" b="0" i="0" u="none" strike="noStrike" kern="1200" baseline="0" dirty="0" smtClean="0">
                <a:solidFill>
                  <a:schemeClr val="tx1"/>
                </a:solidFill>
                <a:latin typeface="+mn-lt"/>
                <a:ea typeface="+mn-ea"/>
                <a:cs typeface="+mn-cs"/>
              </a:rPr>
              <a:t>is an association of two or more persons formed under a specific name to carry on commercial business. The partnership has a separate legal personality, but its members are jointly and individually liable for its obligations to the extent of their entire personal property.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JV:</a:t>
            </a:r>
          </a:p>
          <a:p>
            <a:r>
              <a:rPr lang="en-US" sz="1200" b="0" i="0" u="none" strike="noStrike" kern="1200" baseline="0" dirty="0" smtClean="0">
                <a:solidFill>
                  <a:schemeClr val="tx1"/>
                </a:solidFill>
                <a:latin typeface="+mn-lt"/>
                <a:ea typeface="+mn-ea"/>
                <a:cs typeface="+mn-cs"/>
              </a:rPr>
              <a:t>A joint venture is a commercial association formed by two or more parties. It is a purely contractual arrangement between the parties, has no separate legal personality distinct from its members, and is not registered in the commercial register. A joint venture is not considered binding on a third party, and each party in the venture is separately liable for its obligations. There are no limitations on foreign participation in joint ventures. It is common for foreign contractors involved jointly in a major project in Kuwait to form a joint venture or consortium.</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Commercial agency:</a:t>
            </a:r>
          </a:p>
          <a:p>
            <a:r>
              <a:rPr lang="en-US" sz="1200" b="0" i="0" u="none" strike="noStrike" kern="1200" baseline="0" dirty="0" smtClean="0">
                <a:solidFill>
                  <a:schemeClr val="tx1"/>
                </a:solidFill>
                <a:latin typeface="+mn-lt"/>
                <a:ea typeface="+mn-ea"/>
                <a:cs typeface="+mn-cs"/>
              </a:rPr>
              <a:t>The commercial agency provides a means for a foreign company to conduct organized marketing efforts without establishing a registered local presence of its own.</a:t>
            </a:r>
          </a:p>
          <a:p>
            <a:r>
              <a:rPr lang="en-US" sz="1200" b="0" i="0" u="none" strike="noStrike" kern="1200" baseline="0" dirty="0" smtClean="0">
                <a:solidFill>
                  <a:schemeClr val="tx1"/>
                </a:solidFill>
                <a:latin typeface="+mn-lt"/>
                <a:ea typeface="+mn-ea"/>
                <a:cs typeface="+mn-cs"/>
              </a:rPr>
              <a:t>Only Kuwaiti individuals</a:t>
            </a:r>
          </a:p>
          <a:p>
            <a:r>
              <a:rPr lang="en-US" sz="1200" b="0" i="0" u="none" strike="noStrike" kern="1200" baseline="0" dirty="0" smtClean="0">
                <a:solidFill>
                  <a:schemeClr val="tx1"/>
                </a:solidFill>
                <a:latin typeface="+mn-lt"/>
                <a:ea typeface="+mn-ea"/>
                <a:cs typeface="+mn-cs"/>
              </a:rPr>
              <a:t>or Kuwaiti companies may act as commercial agents, which must be registered with the Ministry of Commerce and Industry.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Branch:</a:t>
            </a:r>
          </a:p>
          <a:p>
            <a:r>
              <a:rPr lang="en-US" sz="1200" b="0" i="0" u="none" strike="noStrike" kern="1200" baseline="0" dirty="0" smtClean="0">
                <a:solidFill>
                  <a:schemeClr val="tx1"/>
                </a:solidFill>
                <a:latin typeface="+mn-lt"/>
                <a:ea typeface="+mn-ea"/>
                <a:cs typeface="+mn-cs"/>
              </a:rPr>
              <a:t>A foreign company wishing to open an office in Kuwait to conduct business and commercial activities can do so through a branch. The branch must be sponsored by a Kuwaiti agent under whose name the operation is carried out. A foreign company or investor may be exempted from seeking a Kuwaiti agent if approval is obtained in accordance with the FDI Law.</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37</a:t>
            </a:fld>
            <a:endParaRPr lang="en-US"/>
          </a:p>
        </p:txBody>
      </p:sp>
    </p:spTree>
    <p:extLst>
      <p:ext uri="{BB962C8B-B14F-4D97-AF65-F5344CB8AC3E}">
        <p14:creationId xmlns:p14="http://schemas.microsoft.com/office/powerpoint/2010/main" val="18729147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rtl="1">
              <a:buNone/>
            </a:pPr>
            <a:r>
              <a:rPr lang="en-US" dirty="0" smtClean="0"/>
              <a:t>Health insurance certificate and Disease-free certificate</a:t>
            </a:r>
          </a:p>
          <a:p>
            <a:pPr marL="0" indent="0" rtl="1">
              <a:buNone/>
            </a:pPr>
            <a:r>
              <a:rPr lang="en-US" dirty="0" smtClean="0"/>
              <a:t>Copy of the sponsor's signature authorization</a:t>
            </a:r>
          </a:p>
          <a:p>
            <a:pPr marL="0" indent="0" rtl="1">
              <a:buNone/>
            </a:pPr>
            <a:r>
              <a:rPr lang="en-US" dirty="0" smtClean="0"/>
              <a:t>Entrance visas used by employees to enter the country</a:t>
            </a:r>
          </a:p>
          <a:p>
            <a:pPr marL="0" indent="0" rtl="1">
              <a:buNone/>
            </a:pPr>
            <a:r>
              <a:rPr lang="en-US" dirty="0" smtClean="0"/>
              <a:t>Certificate of police record</a:t>
            </a:r>
          </a:p>
          <a:p>
            <a:pPr marL="0" indent="0">
              <a:buNone/>
            </a:pPr>
            <a:r>
              <a:rPr lang="en-US" dirty="0" smtClean="0"/>
              <a:t>Original passport of the sponsored and a copy</a:t>
            </a:r>
          </a:p>
          <a:p>
            <a:pPr marL="0" indent="0">
              <a:buNone/>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34 nationalities entry visas upon arrival</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time-frames are an estimate and authorities can shorten or extend it according to their requirements. Immigration procedure vary depending on many variables therefore specific information about the foreigner and / or family member will be needed to better clarify the specific procedures that will be involved.</a:t>
            </a:r>
            <a:endParaRPr lang="en-US" dirty="0" smtClean="0"/>
          </a:p>
          <a:p>
            <a:r>
              <a:rPr lang="en-US" sz="1200" b="1" kern="1200" dirty="0" smtClean="0">
                <a:solidFill>
                  <a:schemeClr val="tx1"/>
                </a:solidFill>
                <a:latin typeface="+mn-lt"/>
                <a:ea typeface="+mn-ea"/>
                <a:cs typeface="+mn-cs"/>
              </a:rPr>
              <a:t>Step 1: Work Permit </a:t>
            </a:r>
            <a:r>
              <a:rPr lang="en-US" sz="1200" b="0" kern="1200" dirty="0" smtClean="0">
                <a:solidFill>
                  <a:schemeClr val="tx1"/>
                </a:solidFill>
                <a:latin typeface="+mn-lt"/>
                <a:ea typeface="+mn-ea"/>
                <a:cs typeface="+mn-cs"/>
              </a:rPr>
              <a:t>30 days</a:t>
            </a:r>
          </a:p>
          <a:p>
            <a:r>
              <a:rPr lang="en-US" sz="1200" b="1" kern="1200" dirty="0" smtClean="0">
                <a:solidFill>
                  <a:schemeClr val="tx1"/>
                </a:solidFill>
                <a:latin typeface="+mn-lt"/>
                <a:ea typeface="+mn-ea"/>
                <a:cs typeface="+mn-cs"/>
              </a:rPr>
              <a:t>Step 2: Work Visa </a:t>
            </a:r>
            <a:r>
              <a:rPr lang="en-US" sz="1200" b="0" kern="1200" dirty="0" smtClean="0">
                <a:solidFill>
                  <a:schemeClr val="tx1"/>
                </a:solidFill>
                <a:latin typeface="+mn-lt"/>
                <a:ea typeface="+mn-ea"/>
                <a:cs typeface="+mn-cs"/>
              </a:rPr>
              <a:t>30 days</a:t>
            </a:r>
          </a:p>
          <a:p>
            <a:r>
              <a:rPr lang="en-US" sz="1200" b="1" kern="1200" dirty="0" smtClean="0">
                <a:solidFill>
                  <a:schemeClr val="tx1"/>
                </a:solidFill>
                <a:latin typeface="+mn-lt"/>
                <a:ea typeface="+mn-ea"/>
                <a:cs typeface="+mn-cs"/>
              </a:rPr>
              <a:t>Step 3: Medical Check </a:t>
            </a:r>
            <a:r>
              <a:rPr lang="en-US" sz="1200" b="0" kern="1200" dirty="0" smtClean="0">
                <a:solidFill>
                  <a:schemeClr val="tx1"/>
                </a:solidFill>
                <a:latin typeface="+mn-lt"/>
                <a:ea typeface="+mn-ea"/>
                <a:cs typeface="+mn-cs"/>
              </a:rPr>
              <a:t>7 days</a:t>
            </a:r>
          </a:p>
          <a:p>
            <a:r>
              <a:rPr lang="en-US" sz="1200" b="1" kern="1200" dirty="0" smtClean="0">
                <a:solidFill>
                  <a:schemeClr val="tx1"/>
                </a:solidFill>
                <a:latin typeface="+mn-lt"/>
                <a:ea typeface="+mn-ea"/>
                <a:cs typeface="+mn-cs"/>
              </a:rPr>
              <a:t>Step 4: Residency Visa </a:t>
            </a:r>
            <a:r>
              <a:rPr lang="en-US" sz="1200" b="0" kern="1200" dirty="0" smtClean="0">
                <a:solidFill>
                  <a:schemeClr val="tx1"/>
                </a:solidFill>
                <a:latin typeface="+mn-lt"/>
                <a:ea typeface="+mn-ea"/>
                <a:cs typeface="+mn-cs"/>
              </a:rPr>
              <a:t>30 days</a:t>
            </a:r>
          </a:p>
          <a:p>
            <a:r>
              <a:rPr lang="en-US" sz="1200" b="1" kern="1200" dirty="0" smtClean="0">
                <a:solidFill>
                  <a:schemeClr val="tx1"/>
                </a:solidFill>
                <a:latin typeface="+mn-lt"/>
                <a:ea typeface="+mn-ea"/>
                <a:cs typeface="+mn-cs"/>
              </a:rPr>
              <a:t>Step 5: Civil ID </a:t>
            </a:r>
            <a:r>
              <a:rPr lang="en-US" sz="1200" b="0" kern="1200" dirty="0" smtClean="0">
                <a:solidFill>
                  <a:schemeClr val="tx1"/>
                </a:solidFill>
                <a:latin typeface="+mn-lt"/>
                <a:ea typeface="+mn-ea"/>
                <a:cs typeface="+mn-cs"/>
              </a:rPr>
              <a:t>5 – 8 days</a:t>
            </a: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38</a:t>
            </a:fld>
            <a:endParaRPr lang="en-US"/>
          </a:p>
        </p:txBody>
      </p:sp>
    </p:spTree>
    <p:extLst>
      <p:ext uri="{BB962C8B-B14F-4D97-AF65-F5344CB8AC3E}">
        <p14:creationId xmlns:p14="http://schemas.microsoft.com/office/powerpoint/2010/main" val="680061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foreign party’s proportion of net profit subject to taxation includes any amounts receivable for royalties, management fees, technical services, or interest. The source of income is considered to be in Kuwait if the place of performance of the services is within Kuwait. Place of performance is interpreted to include work carried out outside Kuwait under a contract which also involves onshore activities.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Expenses associated with the income to be taxed may be deducted as follows:</a:t>
            </a:r>
          </a:p>
          <a:p>
            <a:r>
              <a:rPr lang="en-US" sz="1200" b="0" i="0" u="none" strike="noStrike" kern="1200" baseline="0" dirty="0" smtClean="0">
                <a:solidFill>
                  <a:schemeClr val="tx1"/>
                </a:solidFill>
                <a:latin typeface="+mn-lt"/>
                <a:ea typeface="+mn-ea"/>
                <a:cs typeface="+mn-cs"/>
              </a:rPr>
              <a:t>1. Wages, salaries and end of service indemnity</a:t>
            </a:r>
          </a:p>
          <a:p>
            <a:r>
              <a:rPr lang="en-US" sz="1200" b="0" i="0" u="none" strike="noStrike" kern="1200" baseline="0" dirty="0" smtClean="0">
                <a:solidFill>
                  <a:schemeClr val="tx1"/>
                </a:solidFill>
                <a:latin typeface="+mn-lt"/>
                <a:ea typeface="+mn-ea"/>
                <a:cs typeface="+mn-cs"/>
              </a:rPr>
              <a:t>2. Other taxes and fees</a:t>
            </a:r>
          </a:p>
          <a:p>
            <a:r>
              <a:rPr lang="en-US" sz="1200" b="0" i="0" u="none" strike="noStrike" kern="1200" baseline="0" dirty="0" smtClean="0">
                <a:solidFill>
                  <a:schemeClr val="tx1"/>
                </a:solidFill>
                <a:latin typeface="+mn-lt"/>
                <a:ea typeface="+mn-ea"/>
                <a:cs typeface="+mn-cs"/>
              </a:rPr>
              <a:t>3. Depreciation, subject to the specifications of the implementing regulations</a:t>
            </a:r>
          </a:p>
          <a:p>
            <a:r>
              <a:rPr lang="en-US" sz="1200" b="0" i="0" u="none" strike="noStrike" kern="1200" baseline="0" dirty="0" smtClean="0">
                <a:solidFill>
                  <a:schemeClr val="tx1"/>
                </a:solidFill>
                <a:latin typeface="+mn-lt"/>
                <a:ea typeface="+mn-ea"/>
                <a:cs typeface="+mn-cs"/>
              </a:rPr>
              <a:t>4. Donations to Kuwaiti charities, subject to limitations specified in the implementing regulations</a:t>
            </a:r>
          </a:p>
          <a:p>
            <a:r>
              <a:rPr lang="en-US" sz="1200" b="0" i="0" u="none" strike="noStrike" kern="1200" baseline="0" dirty="0" smtClean="0">
                <a:solidFill>
                  <a:schemeClr val="tx1"/>
                </a:solidFill>
                <a:latin typeface="+mn-lt"/>
                <a:ea typeface="+mn-ea"/>
                <a:cs typeface="+mn-cs"/>
              </a:rPr>
              <a:t>5. Head office expenses in accordance with the specifications of the implementing regulations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law also imposes a limit on a company’s ability to carry losses forward which are hereby limited to three years. Under the previous tax law, companies were able to carry losses forward for an unlimited period of time.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Zakat Income Tax:</a:t>
            </a:r>
          </a:p>
          <a:p>
            <a:r>
              <a:rPr lang="en-US" sz="1200" b="0" i="0" u="none" strike="noStrike" kern="1200" baseline="0" dirty="0" smtClean="0">
                <a:solidFill>
                  <a:schemeClr val="tx1"/>
                </a:solidFill>
                <a:latin typeface="+mn-lt"/>
                <a:ea typeface="+mn-ea"/>
                <a:cs typeface="+mn-cs"/>
              </a:rPr>
              <a:t>The zakat income tax law 46/2006 was introduced in November 2006. This new law will impose a 1% zakat tax annually on the net income of all Kuwaiti public or closed shareholding companies. All government owned entities are exempted from this tax, as are all companies subject to the foreign income tax as per new law 2/2008. A company with a zakat tax obligation must specify the portion of the tax which represents its Islamic zakat obligation as defined by an appropriate Islamic sharia board. In addition, a company may request that part, or all, of the amounts due be directed to specific public services of its own choosing.</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Custom Duties and Tariffs</a:t>
            </a:r>
          </a:p>
          <a:p>
            <a:r>
              <a:rPr lang="en-US" sz="1200" b="0" i="0" u="none" strike="noStrike" kern="1200" baseline="0" dirty="0" smtClean="0">
                <a:solidFill>
                  <a:schemeClr val="tx1"/>
                </a:solidFill>
                <a:latin typeface="+mn-lt"/>
                <a:ea typeface="+mn-ea"/>
                <a:cs typeface="+mn-cs"/>
              </a:rPr>
              <a:t>Import tariffs in Kuwait are relatively low. A flat rate of 5% is applied to the cost, including insurance and freight (CIF), of imported goods. Staple foods, including rice, wheat, and tea are exempt from import duties. Import duties on tobacco products are 100% and could be increased again in the near future.</a:t>
            </a:r>
          </a:p>
          <a:p>
            <a:endParaRPr lang="en-US" sz="1200" b="0" i="0" u="none" strike="noStrike" kern="1200" baseline="0" dirty="0" smtClean="0">
              <a:solidFill>
                <a:schemeClr val="tx1"/>
              </a:solidFill>
              <a:latin typeface="+mn-lt"/>
              <a:ea typeface="+mn-ea"/>
              <a:cs typeface="+mn-cs"/>
            </a:endParaRPr>
          </a:p>
          <a:p>
            <a:endParaRPr lang="en-US" dirty="0" smtClean="0"/>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39</a:t>
            </a:fld>
            <a:endParaRPr lang="en-US"/>
          </a:p>
        </p:txBody>
      </p:sp>
    </p:spTree>
    <p:extLst>
      <p:ext uri="{BB962C8B-B14F-4D97-AF65-F5344CB8AC3E}">
        <p14:creationId xmlns:p14="http://schemas.microsoft.com/office/powerpoint/2010/main" val="4231374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Geographic area:</a:t>
            </a:r>
            <a:r>
              <a:rPr lang="en-US" baseline="0" dirty="0" smtClean="0"/>
              <a:t> to know what we are talking, not just GCC …. Once you are in this region why not think about a wider picture?</a:t>
            </a: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a:t>
            </a:fld>
            <a:endParaRPr lang="en-US"/>
          </a:p>
        </p:txBody>
      </p:sp>
    </p:spTree>
    <p:extLst>
      <p:ext uri="{BB962C8B-B14F-4D97-AF65-F5344CB8AC3E}">
        <p14:creationId xmlns:p14="http://schemas.microsoft.com/office/powerpoint/2010/main" val="524127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Mixed legal system of Islamic law, English common law, Egyptian civil, criminal, and commercial codes; customary law</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5 governorates; </a:t>
            </a:r>
            <a:r>
              <a:rPr lang="en-US" sz="1200" kern="1200" dirty="0" err="1" smtClean="0">
                <a:solidFill>
                  <a:schemeClr val="tx1"/>
                </a:solidFill>
                <a:latin typeface="+mn-lt"/>
                <a:ea typeface="+mn-ea"/>
                <a:cs typeface="+mn-cs"/>
              </a:rPr>
              <a:t>Asamah</a:t>
            </a:r>
            <a:r>
              <a:rPr lang="en-US" sz="1200" kern="1200" dirty="0" smtClean="0">
                <a:solidFill>
                  <a:schemeClr val="tx1"/>
                </a:solidFill>
                <a:latin typeface="+mn-lt"/>
                <a:ea typeface="+mn-ea"/>
                <a:cs typeface="+mn-cs"/>
              </a:rPr>
              <a:t> (Capital), </a:t>
            </a:r>
            <a:r>
              <a:rPr lang="en-US" sz="1200" kern="1200" dirty="0" err="1" smtClean="0">
                <a:solidFill>
                  <a:schemeClr val="tx1"/>
                </a:solidFill>
                <a:latin typeface="+mn-lt"/>
                <a:ea typeface="+mn-ea"/>
                <a:cs typeface="+mn-cs"/>
              </a:rPr>
              <a:t>Janubiyah</a:t>
            </a:r>
            <a:r>
              <a:rPr lang="en-US" sz="1200" kern="1200" dirty="0" smtClean="0">
                <a:solidFill>
                  <a:schemeClr val="tx1"/>
                </a:solidFill>
                <a:latin typeface="+mn-lt"/>
                <a:ea typeface="+mn-ea"/>
                <a:cs typeface="+mn-cs"/>
              </a:rPr>
              <a:t> (Southern), </a:t>
            </a:r>
            <a:r>
              <a:rPr lang="en-US" sz="1200" kern="1200" dirty="0" err="1" smtClean="0">
                <a:solidFill>
                  <a:schemeClr val="tx1"/>
                </a:solidFill>
                <a:latin typeface="+mn-lt"/>
                <a:ea typeface="+mn-ea"/>
                <a:cs typeface="+mn-cs"/>
              </a:rPr>
              <a:t>Muharraq</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Shamaliyah</a:t>
            </a:r>
            <a:r>
              <a:rPr lang="en-US" sz="1200" kern="1200" dirty="0" smtClean="0">
                <a:solidFill>
                  <a:schemeClr val="tx1"/>
                </a:solidFill>
                <a:latin typeface="+mn-lt"/>
                <a:ea typeface="+mn-ea"/>
                <a:cs typeface="+mn-cs"/>
              </a:rPr>
              <a:t> (Northern), </a:t>
            </a:r>
            <a:r>
              <a:rPr lang="en-US" sz="1200" kern="1200" dirty="0" err="1" smtClean="0">
                <a:solidFill>
                  <a:schemeClr val="tx1"/>
                </a:solidFill>
                <a:latin typeface="+mn-lt"/>
                <a:ea typeface="+mn-ea"/>
                <a:cs typeface="+mn-cs"/>
              </a:rPr>
              <a:t>Wasat</a:t>
            </a:r>
            <a:r>
              <a:rPr lang="en-US" sz="1200" kern="1200" dirty="0" smtClean="0">
                <a:solidFill>
                  <a:schemeClr val="tx1"/>
                </a:solidFill>
                <a:latin typeface="+mn-lt"/>
                <a:ea typeface="+mn-ea"/>
                <a:cs typeface="+mn-cs"/>
              </a:rPr>
              <a:t> (Central)</a:t>
            </a:r>
          </a:p>
          <a:p>
            <a:r>
              <a:rPr lang="en-US" sz="1200" kern="1200" dirty="0" smtClean="0">
                <a:solidFill>
                  <a:schemeClr val="tx1"/>
                </a:solidFill>
                <a:latin typeface="+mn-lt"/>
                <a:ea typeface="+mn-ea"/>
                <a:cs typeface="+mn-cs"/>
              </a:rPr>
              <a:t>note: each governorate administered by an appointed governor		</a:t>
            </a:r>
          </a:p>
          <a:p>
            <a:endParaRPr lang="en-US" dirty="0" smtClean="0"/>
          </a:p>
          <a:p>
            <a:r>
              <a:rPr lang="en-US" sz="1200" kern="1200" dirty="0" smtClean="0">
                <a:solidFill>
                  <a:schemeClr val="tx1"/>
                </a:solidFill>
                <a:latin typeface="+mn-lt"/>
                <a:ea typeface="+mn-ea"/>
                <a:cs typeface="+mn-cs"/>
              </a:rPr>
              <a:t>All legislation must be passed by a majority in both the Chamber of Deputies and the </a:t>
            </a:r>
            <a:r>
              <a:rPr lang="en-US" sz="1200" kern="1200" dirty="0" err="1" smtClean="0">
                <a:solidFill>
                  <a:schemeClr val="tx1"/>
                </a:solidFill>
                <a:latin typeface="+mn-lt"/>
                <a:ea typeface="+mn-ea"/>
                <a:cs typeface="+mn-cs"/>
              </a:rPr>
              <a:t>Shura</a:t>
            </a:r>
            <a:r>
              <a:rPr lang="en-US" sz="1200" kern="1200" dirty="0" smtClean="0">
                <a:solidFill>
                  <a:schemeClr val="tx1"/>
                </a:solidFill>
                <a:latin typeface="+mn-lt"/>
                <a:ea typeface="+mn-ea"/>
                <a:cs typeface="+mn-cs"/>
              </a:rPr>
              <a:t> Council, and must be ratified by the King.</a:t>
            </a:r>
            <a:endParaRPr lang="en-US" sz="1200" kern="1200" dirty="0" smtClean="0">
              <a:solidFill>
                <a:srgbClr val="000000"/>
              </a:solidFill>
              <a:latin typeface="+mn-lt"/>
              <a:ea typeface="+mn-ea"/>
              <a:cs typeface="+mn-cs"/>
            </a:endParaRPr>
          </a:p>
          <a:p>
            <a:endParaRPr lang="en-US" sz="1200" kern="1200" dirty="0" smtClean="0">
              <a:solidFill>
                <a:srgbClr val="000000"/>
              </a:solidFill>
              <a:latin typeface="+mn-lt"/>
              <a:ea typeface="+mn-ea"/>
              <a:cs typeface="+mn-cs"/>
            </a:endParaRPr>
          </a:p>
          <a:p>
            <a:endParaRPr lang="en-US" dirty="0" smtClean="0">
              <a:solidFill>
                <a:srgbClr val="000000"/>
              </a:solidFill>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40</a:t>
            </a:fld>
            <a:endParaRPr lang="en-US"/>
          </a:p>
        </p:txBody>
      </p:sp>
    </p:spTree>
    <p:extLst>
      <p:ext uri="{BB962C8B-B14F-4D97-AF65-F5344CB8AC3E}">
        <p14:creationId xmlns:p14="http://schemas.microsoft.com/office/powerpoint/2010/main" val="18932481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For WLLs the minimum share capital is BHD20,000 divided into shares of equal nominal value of not less than BHD50 each.</a:t>
            </a:r>
            <a:endParaRPr lang="en-US" dirty="0" smtClean="0"/>
          </a:p>
          <a:p>
            <a:endParaRPr lang="en-US" dirty="0" smtClean="0"/>
          </a:p>
          <a:p>
            <a:r>
              <a:rPr lang="en-US" dirty="0" smtClean="0"/>
              <a:t>Business only for GCC nationals are:</a:t>
            </a:r>
          </a:p>
          <a:p>
            <a:r>
              <a:rPr lang="en-US" sz="1200" kern="1200" dirty="0" smtClean="0">
                <a:solidFill>
                  <a:schemeClr val="tx1"/>
                </a:solidFill>
                <a:latin typeface="+mn-lt"/>
                <a:ea typeface="+mn-ea"/>
                <a:cs typeface="+mn-cs"/>
              </a:rPr>
              <a:t>Book-keeping and accounting services.</a:t>
            </a:r>
          </a:p>
          <a:p>
            <a:r>
              <a:rPr lang="en-US" sz="1200" kern="1200" dirty="0" smtClean="0">
                <a:solidFill>
                  <a:schemeClr val="tx1"/>
                </a:solidFill>
                <a:latin typeface="+mn-lt"/>
                <a:ea typeface="+mn-ea"/>
                <a:cs typeface="+mn-cs"/>
              </a:rPr>
              <a:t>Import, export and/or sale of racing car fuel.</a:t>
            </a:r>
          </a:p>
          <a:p>
            <a:r>
              <a:rPr lang="es-ES_tradnl" sz="1200" kern="1200" dirty="0" smtClean="0">
                <a:solidFill>
                  <a:schemeClr val="tx1"/>
                </a:solidFill>
                <a:latin typeface="+mn-lt"/>
                <a:ea typeface="+mn-ea"/>
                <a:cs typeface="+mn-cs"/>
              </a:rPr>
              <a:t>Cargo </a:t>
            </a:r>
            <a:r>
              <a:rPr lang="es-ES_tradnl" sz="1200" kern="1200" dirty="0" err="1" smtClean="0">
                <a:solidFill>
                  <a:schemeClr val="tx1"/>
                </a:solidFill>
                <a:latin typeface="+mn-lt"/>
                <a:ea typeface="+mn-ea"/>
                <a:cs typeface="+mn-cs"/>
              </a:rPr>
              <a:t>clearing</a:t>
            </a:r>
            <a:r>
              <a:rPr lang="es-ES_tradnl"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Fishing.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Some business activities are restricted to only Bahraini nationals, such as:</a:t>
            </a:r>
          </a:p>
          <a:p>
            <a:r>
              <a:rPr lang="en-US" sz="1200" kern="1200" dirty="0" smtClean="0">
                <a:solidFill>
                  <a:schemeClr val="tx1"/>
                </a:solidFill>
                <a:latin typeface="+mn-lt"/>
                <a:ea typeface="+mn-ea"/>
                <a:cs typeface="+mn-cs"/>
              </a:rPr>
              <a:t>Certain real estate services.</a:t>
            </a:r>
          </a:p>
          <a:p>
            <a:r>
              <a:rPr lang="en-US" sz="1200" kern="1200" dirty="0" smtClean="0">
                <a:solidFill>
                  <a:schemeClr val="tx1"/>
                </a:solidFill>
                <a:latin typeface="+mn-lt"/>
                <a:ea typeface="+mn-ea"/>
                <a:cs typeface="+mn-cs"/>
              </a:rPr>
              <a:t>Press and publication services.</a:t>
            </a:r>
          </a:p>
          <a:p>
            <a:r>
              <a:rPr lang="en-US" sz="1200" kern="1200" dirty="0" smtClean="0">
                <a:solidFill>
                  <a:schemeClr val="tx1"/>
                </a:solidFill>
                <a:latin typeface="+mn-lt"/>
                <a:ea typeface="+mn-ea"/>
                <a:cs typeface="+mn-cs"/>
              </a:rPr>
              <a:t>Printing.</a:t>
            </a:r>
          </a:p>
          <a:p>
            <a:r>
              <a:rPr lang="en-US" sz="1200" kern="1200" dirty="0" smtClean="0">
                <a:solidFill>
                  <a:schemeClr val="tx1"/>
                </a:solidFill>
                <a:latin typeface="+mn-lt"/>
                <a:ea typeface="+mn-ea"/>
                <a:cs typeface="+mn-cs"/>
              </a:rPr>
              <a:t>Film and television services.</a:t>
            </a:r>
          </a:p>
          <a:p>
            <a:r>
              <a:rPr lang="en-US" sz="1200" kern="1200" dirty="0" smtClean="0">
                <a:solidFill>
                  <a:schemeClr val="tx1"/>
                </a:solidFill>
                <a:latin typeface="+mn-lt"/>
                <a:ea typeface="+mn-ea"/>
                <a:cs typeface="+mn-cs"/>
              </a:rPr>
              <a:t>Management and operation of cinema theatres and film distribution.</a:t>
            </a:r>
          </a:p>
          <a:p>
            <a:r>
              <a:rPr lang="en-US" sz="1200" kern="1200" dirty="0" smtClean="0">
                <a:solidFill>
                  <a:schemeClr val="tx1"/>
                </a:solidFill>
                <a:latin typeface="+mn-lt"/>
                <a:ea typeface="+mn-ea"/>
                <a:cs typeface="+mn-cs"/>
              </a:rPr>
              <a:t>Land transportation of goods, passengers and tourists.</a:t>
            </a:r>
          </a:p>
          <a:p>
            <a:r>
              <a:rPr lang="ro-RO" sz="1200" kern="1200" dirty="0" smtClean="0">
                <a:solidFill>
                  <a:schemeClr val="tx1"/>
                </a:solidFill>
                <a:latin typeface="+mn-lt"/>
                <a:ea typeface="+mn-ea"/>
                <a:cs typeface="+mn-cs"/>
              </a:rPr>
              <a:t>Domestic sea cruises.</a:t>
            </a:r>
          </a:p>
          <a:p>
            <a:r>
              <a:rPr lang="en-US" sz="1200" kern="1200" dirty="0" smtClean="0">
                <a:solidFill>
                  <a:schemeClr val="tx1"/>
                </a:solidFill>
                <a:latin typeface="+mn-lt"/>
                <a:ea typeface="+mn-ea"/>
                <a:cs typeface="+mn-cs"/>
              </a:rPr>
              <a:t>Car rentals.</a:t>
            </a:r>
          </a:p>
          <a:p>
            <a:r>
              <a:rPr lang="en-US" sz="1200" kern="1200" dirty="0" smtClean="0">
                <a:solidFill>
                  <a:schemeClr val="tx1"/>
                </a:solidFill>
                <a:latin typeface="+mn-lt"/>
                <a:ea typeface="+mn-ea"/>
                <a:cs typeface="+mn-cs"/>
              </a:rPr>
              <a:t>Hajj and </a:t>
            </a:r>
            <a:r>
              <a:rPr lang="en-US" sz="1200" kern="1200" dirty="0" err="1" smtClean="0">
                <a:solidFill>
                  <a:schemeClr val="tx1"/>
                </a:solidFill>
                <a:latin typeface="+mn-lt"/>
                <a:ea typeface="+mn-ea"/>
                <a:cs typeface="+mn-cs"/>
              </a:rPr>
              <a:t>Umra</a:t>
            </a:r>
            <a:r>
              <a:rPr lang="en-US" sz="1200" kern="1200" dirty="0" smtClean="0">
                <a:solidFill>
                  <a:schemeClr val="tx1"/>
                </a:solidFill>
                <a:latin typeface="+mn-lt"/>
                <a:ea typeface="+mn-ea"/>
                <a:cs typeface="+mn-cs"/>
              </a:rPr>
              <a:t> services.</a:t>
            </a:r>
          </a:p>
          <a:p>
            <a:r>
              <a:rPr lang="en-US" sz="1200" kern="1200" dirty="0" smtClean="0">
                <a:solidFill>
                  <a:schemeClr val="tx1"/>
                </a:solidFill>
                <a:latin typeface="+mn-lt"/>
                <a:ea typeface="+mn-ea"/>
                <a:cs typeface="+mn-cs"/>
              </a:rPr>
              <a:t>Foreign manpower supply services.</a:t>
            </a:r>
          </a:p>
          <a:p>
            <a:r>
              <a:rPr lang="en-US" sz="1200" kern="1200" dirty="0" smtClean="0">
                <a:solidFill>
                  <a:schemeClr val="tx1"/>
                </a:solidFill>
                <a:latin typeface="+mn-lt"/>
                <a:ea typeface="+mn-ea"/>
                <a:cs typeface="+mn-cs"/>
              </a:rPr>
              <a:t>Commercial agencies.</a:t>
            </a:r>
          </a:p>
          <a:p>
            <a:r>
              <a:rPr lang="en-US" sz="1200" kern="1200" dirty="0" smtClean="0">
                <a:solidFill>
                  <a:schemeClr val="tx1"/>
                </a:solidFill>
                <a:latin typeface="+mn-lt"/>
                <a:ea typeface="+mn-ea"/>
                <a:cs typeface="+mn-cs"/>
              </a:rPr>
              <a:t>Small business activities.</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41</a:t>
            </a:fld>
            <a:endParaRPr lang="en-US"/>
          </a:p>
        </p:txBody>
      </p:sp>
    </p:spTree>
    <p:extLst>
      <p:ext uri="{BB962C8B-B14F-4D97-AF65-F5344CB8AC3E}">
        <p14:creationId xmlns:p14="http://schemas.microsoft.com/office/powerpoint/2010/main" val="4216525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day,</a:t>
            </a:r>
            <a:r>
              <a:rPr lang="en-US" baseline="0" dirty="0" smtClean="0"/>
              <a:t> 1 day, 3 days, 1 day, 1 day, 1 day, and 1 day. total= days= 9 days</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42</a:t>
            </a:fld>
            <a:endParaRPr lang="en-US"/>
          </a:p>
        </p:txBody>
      </p:sp>
    </p:spTree>
    <p:extLst>
      <p:ext uri="{BB962C8B-B14F-4D97-AF65-F5344CB8AC3E}">
        <p14:creationId xmlns:p14="http://schemas.microsoft.com/office/powerpoint/2010/main" val="4281929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Social Security Obligations</a:t>
            </a:r>
          </a:p>
          <a:p>
            <a:r>
              <a:rPr lang="en-US" sz="1200" b="0" i="0" u="none" strike="noStrike" kern="1200" baseline="0" dirty="0" smtClean="0">
                <a:solidFill>
                  <a:schemeClr val="tx1"/>
                </a:solidFill>
                <a:latin typeface="+mn-lt"/>
                <a:ea typeface="+mn-ea"/>
                <a:cs typeface="+mn-cs"/>
              </a:rPr>
              <a:t>Employers must make payments to the Public Institution for Social Security (PIFSS) on behalf of all of its Kuwaiti employees. Contributions are payable monthly. The employer’s contribution is equal to 10% of the monthly salary of the employee. The employee makes an additional contribution of 5% of their monthly salary. Contributions are capped at a monthly salary of KD 2,250.</a:t>
            </a:r>
          </a:p>
          <a:p>
            <a:endParaRPr lang="en-US" sz="1200" b="0" i="0" u="none" strike="noStrike"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Bahrainis are required to pay 22% (inclusive of the percentage paid for unemployment) of their salary, of which 8% is paid by the employee and 14% by the employer. This contribution of 22% for Bahraini nationals is used for insurance against old age, disability and death, job injuries and unemployment.</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Employers must contribute towards a health insurance scheme for their expatriate staff residing in Kuwait and their dependents. The annual premium is payable at the time of initial application or renewal of the expatriate’s residence permit. The premium is KD 50 for each expatriate employee and from KD 10 to KD 30 for dependents. Employers may also provide health coverage using a private provider, in which case they will not be obliged to make any additional payments.</a:t>
            </a:r>
          </a:p>
          <a:p>
            <a:endParaRPr lang="en-US" sz="1200" b="0" i="0" u="none" strike="noStrike"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t>
            </a:r>
            <a:r>
              <a:rPr lang="en-US" sz="1200" kern="1200" dirty="0" err="1" smtClean="0">
                <a:solidFill>
                  <a:schemeClr val="tx1"/>
                </a:solidFill>
                <a:latin typeface="+mn-lt"/>
                <a:ea typeface="+mn-ea"/>
                <a:cs typeface="+mn-cs"/>
              </a:rPr>
              <a:t>Labour</a:t>
            </a:r>
            <a:r>
              <a:rPr lang="en-US" sz="1200" kern="1200" dirty="0" smtClean="0">
                <a:solidFill>
                  <a:schemeClr val="tx1"/>
                </a:solidFill>
                <a:latin typeface="+mn-lt"/>
                <a:ea typeface="+mn-ea"/>
                <a:cs typeface="+mn-cs"/>
              </a:rPr>
              <a:t> Law provides for two types of employment contracts:</a:t>
            </a:r>
          </a:p>
          <a:p>
            <a:r>
              <a:rPr lang="en-US" sz="1200" kern="1200" dirty="0" smtClean="0">
                <a:solidFill>
                  <a:schemeClr val="tx1"/>
                </a:solidFill>
                <a:latin typeface="+mn-lt"/>
                <a:ea typeface="+mn-ea"/>
                <a:cs typeface="+mn-cs"/>
              </a:rPr>
              <a:t>Definite term (that is, for a fixed period of time). </a:t>
            </a:r>
          </a:p>
          <a:p>
            <a:r>
              <a:rPr lang="ro-RO" sz="1200" kern="1200" dirty="0" smtClean="0">
                <a:solidFill>
                  <a:schemeClr val="tx1"/>
                </a:solidFill>
                <a:latin typeface="+mn-lt"/>
                <a:ea typeface="+mn-ea"/>
                <a:cs typeface="+mn-cs"/>
              </a:rPr>
              <a:t>Indefinite term.</a:t>
            </a:r>
          </a:p>
          <a:p>
            <a:endParaRPr lang="ro-RO"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Two Weeks Tourist Visas</a:t>
            </a:r>
          </a:p>
          <a:p>
            <a:r>
              <a:rPr lang="en-US" sz="1200" b="0" i="0" u="none" strike="noStrike" kern="1200" baseline="0" dirty="0" smtClean="0">
                <a:solidFill>
                  <a:schemeClr val="tx1"/>
                </a:solidFill>
                <a:latin typeface="+mn-lt"/>
                <a:ea typeface="+mn-ea"/>
                <a:cs typeface="+mn-cs"/>
              </a:rPr>
              <a:t>Tourist visas are issued for stays of two weeks to citizens of the European Union (EU),</a:t>
            </a:r>
          </a:p>
          <a:p>
            <a:r>
              <a:rPr lang="en-US" sz="1200" b="0" i="0" u="none" strike="noStrike" kern="1200" baseline="0" dirty="0" smtClean="0">
                <a:solidFill>
                  <a:schemeClr val="tx1"/>
                </a:solidFill>
                <a:latin typeface="+mn-lt"/>
                <a:ea typeface="+mn-ea"/>
                <a:cs typeface="+mn-cs"/>
              </a:rPr>
              <a:t>Australia, Canada, Hong Kong, Japan, New Zealand and the USA. Applicants must</a:t>
            </a:r>
          </a:p>
          <a:p>
            <a:r>
              <a:rPr lang="en-US" sz="1200" b="0" i="0" u="none" strike="noStrike" kern="1200" baseline="0" dirty="0" smtClean="0">
                <a:solidFill>
                  <a:schemeClr val="tx1"/>
                </a:solidFill>
                <a:latin typeface="+mn-lt"/>
                <a:ea typeface="+mn-ea"/>
                <a:cs typeface="+mn-cs"/>
              </a:rPr>
              <a:t>possess valid, up-to-date passports and a return or onward ticket. A visa fee of BD</a:t>
            </a:r>
          </a:p>
          <a:p>
            <a:r>
              <a:rPr lang="en-US" sz="1200" b="0" i="0" u="none" strike="noStrike" kern="1200" baseline="0" dirty="0" smtClean="0">
                <a:solidFill>
                  <a:schemeClr val="tx1"/>
                </a:solidFill>
                <a:latin typeface="+mn-lt"/>
                <a:ea typeface="+mn-ea"/>
                <a:cs typeface="+mn-cs"/>
              </a:rPr>
              <a:t>5 ($12) is applied and can be obtained at entry at the Bahrain International Airport.</a:t>
            </a:r>
          </a:p>
          <a:p>
            <a:r>
              <a:rPr lang="en-US" sz="1200" b="0" i="0" u="none" strike="noStrike" kern="1200" baseline="0" dirty="0" smtClean="0">
                <a:solidFill>
                  <a:schemeClr val="tx1"/>
                </a:solidFill>
                <a:latin typeface="+mn-lt"/>
                <a:ea typeface="+mn-ea"/>
                <a:cs typeface="+mn-cs"/>
              </a:rPr>
              <a:t>Tourist visas don’t allow visitors to engage in any employment.</a:t>
            </a:r>
          </a:p>
          <a:p>
            <a:r>
              <a:rPr lang="en-US" sz="1200" b="0" i="0" u="none" strike="noStrike" kern="1200" baseline="0" dirty="0" smtClean="0">
                <a:solidFill>
                  <a:schemeClr val="tx1"/>
                </a:solidFill>
                <a:latin typeface="+mn-lt"/>
                <a:ea typeface="+mn-ea"/>
                <a:cs typeface="+mn-cs"/>
              </a:rPr>
              <a:t>72 hour / 7 day Visas</a:t>
            </a:r>
          </a:p>
          <a:p>
            <a:r>
              <a:rPr lang="en-US" sz="1200" b="0" i="0" u="none" strike="noStrike" kern="1200" baseline="0" dirty="0" smtClean="0">
                <a:solidFill>
                  <a:schemeClr val="tx1"/>
                </a:solidFill>
                <a:latin typeface="+mn-lt"/>
                <a:ea typeface="+mn-ea"/>
                <a:cs typeface="+mn-cs"/>
              </a:rPr>
              <a:t>Obtained on arrival at the Bahrain International Airport or at the King </a:t>
            </a:r>
            <a:r>
              <a:rPr lang="en-US" sz="1200" b="0" i="0" u="none" strike="noStrike" kern="1200" baseline="0" dirty="0" err="1" smtClean="0">
                <a:solidFill>
                  <a:schemeClr val="tx1"/>
                </a:solidFill>
                <a:latin typeface="+mn-lt"/>
                <a:ea typeface="+mn-ea"/>
                <a:cs typeface="+mn-cs"/>
              </a:rPr>
              <a:t>Fahad</a:t>
            </a:r>
            <a:r>
              <a:rPr lang="en-US" sz="1200" b="0" i="0" u="none" strike="noStrike" kern="1200" baseline="0" dirty="0" smtClean="0">
                <a:solidFill>
                  <a:schemeClr val="tx1"/>
                </a:solidFill>
                <a:latin typeface="+mn-lt"/>
                <a:ea typeface="+mn-ea"/>
                <a:cs typeface="+mn-cs"/>
              </a:rPr>
              <a:t> Causeway.</a:t>
            </a:r>
          </a:p>
          <a:p>
            <a:r>
              <a:rPr lang="en-US" sz="1200" b="0" i="0" u="none" strike="noStrike" kern="1200" baseline="0" dirty="0" smtClean="0">
                <a:solidFill>
                  <a:schemeClr val="tx1"/>
                </a:solidFill>
                <a:latin typeface="+mn-lt"/>
                <a:ea typeface="+mn-ea"/>
                <a:cs typeface="+mn-cs"/>
              </a:rPr>
              <a:t>In addition to a passport, the passenger must have a confirmed return/onward journey</a:t>
            </a:r>
          </a:p>
          <a:p>
            <a:r>
              <a:rPr lang="en-US" sz="1200" b="0" i="0" u="none" strike="noStrike" kern="1200" baseline="0" dirty="0" smtClean="0">
                <a:solidFill>
                  <a:schemeClr val="tx1"/>
                </a:solidFill>
                <a:latin typeface="+mn-lt"/>
                <a:ea typeface="+mn-ea"/>
                <a:cs typeface="+mn-cs"/>
              </a:rPr>
              <a:t>ticket for the visa application to be processed. A visa fee of BD10 ($24) and BD15 ($36)</a:t>
            </a:r>
          </a:p>
          <a:p>
            <a:r>
              <a:rPr lang="en-US" sz="1200" b="0" i="0" u="none" strike="noStrike" kern="1200" baseline="0" dirty="0" smtClean="0">
                <a:solidFill>
                  <a:schemeClr val="tx1"/>
                </a:solidFill>
                <a:latin typeface="+mn-lt"/>
                <a:ea typeface="+mn-ea"/>
                <a:cs typeface="+mn-cs"/>
              </a:rPr>
              <a:t>is applied respectively.</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E979BA8-BEB8-DA4C-ACDA-2457A08AC75E}" type="slidenum">
              <a:rPr lang="en-US" smtClean="0"/>
              <a:t>43</a:t>
            </a:fld>
            <a:endParaRPr lang="en-US"/>
          </a:p>
        </p:txBody>
      </p:sp>
    </p:spTree>
    <p:extLst>
      <p:ext uri="{BB962C8B-B14F-4D97-AF65-F5344CB8AC3E}">
        <p14:creationId xmlns:p14="http://schemas.microsoft.com/office/powerpoint/2010/main" val="11505502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b="0" i="0" u="none" strike="noStrike" kern="1200" baseline="0" dirty="0" err="1" smtClean="0">
                <a:solidFill>
                  <a:schemeClr val="tx1"/>
                </a:solidFill>
                <a:latin typeface="+mn-lt"/>
                <a:ea typeface="+mn-ea"/>
                <a:cs typeface="+mn-cs"/>
              </a:rPr>
              <a:t>Payroll</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Tax</a:t>
            </a:r>
            <a:r>
              <a:rPr lang="tr-TR" sz="1200" b="0"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Companies with more than 50 employees must either provide an approved training scheme or pay a training levy of 1% of the salaries of Bahraini employees and 3% on the salaries of expatriate employees.</a:t>
            </a:r>
          </a:p>
          <a:p>
            <a:endParaRPr lang="en-US" sz="1200" b="0" i="0" u="none" strike="noStrike" kern="1200" baseline="0" dirty="0" smtClean="0">
              <a:solidFill>
                <a:schemeClr val="tx1"/>
              </a:solidFill>
              <a:latin typeface="+mn-lt"/>
              <a:ea typeface="+mn-ea"/>
              <a:cs typeface="+mn-cs"/>
            </a:endParaRPr>
          </a:p>
          <a:p>
            <a:r>
              <a:rPr lang="es-ES_tradnl" sz="1200" b="0" i="0" u="none" strike="noStrike" kern="1200" baseline="0" dirty="0" smtClean="0">
                <a:solidFill>
                  <a:schemeClr val="tx1"/>
                </a:solidFill>
                <a:latin typeface="+mn-lt"/>
                <a:ea typeface="+mn-ea"/>
                <a:cs typeface="+mn-cs"/>
              </a:rPr>
              <a:t>Sales </a:t>
            </a:r>
            <a:r>
              <a:rPr lang="es-ES_tradnl" sz="1200" b="0" i="0" u="none" strike="noStrike" kern="1200" baseline="0" dirty="0" err="1" smtClean="0">
                <a:solidFill>
                  <a:schemeClr val="tx1"/>
                </a:solidFill>
                <a:latin typeface="+mn-lt"/>
                <a:ea typeface="+mn-ea"/>
                <a:cs typeface="+mn-cs"/>
              </a:rPr>
              <a:t>Tax</a:t>
            </a:r>
            <a:endParaRPr lang="es-ES_tradnl"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Sales tax applies to gasoline sales only, which is levied at a rate of 12%. In addition, a 5% government levy on gross turnover is imposed on hotel services and entertainment.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Municipal Tax</a:t>
            </a:r>
          </a:p>
          <a:p>
            <a:r>
              <a:rPr lang="en-US" sz="1200" b="0" i="0" u="none" strike="noStrike" kern="1200" baseline="0" dirty="0" smtClean="0">
                <a:solidFill>
                  <a:schemeClr val="tx1"/>
                </a:solidFill>
                <a:latin typeface="+mn-lt"/>
                <a:ea typeface="+mn-ea"/>
                <a:cs typeface="+mn-cs"/>
              </a:rPr>
              <a:t>A municipal tax of 10% is levied on the rental of commercial property and residential property occupied by expatriates.</a:t>
            </a: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44</a:t>
            </a:fld>
            <a:endParaRPr lang="en-US"/>
          </a:p>
        </p:txBody>
      </p:sp>
    </p:spTree>
    <p:extLst>
      <p:ext uri="{BB962C8B-B14F-4D97-AF65-F5344CB8AC3E}">
        <p14:creationId xmlns:p14="http://schemas.microsoft.com/office/powerpoint/2010/main" val="2370514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 Basic Law of the State, promulgated by His Majesty Sultan Qaboos in 1996 is Oman’s constitution, and provides the legal framework for the development and implementation of all legislation and government policy.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Basic law of the state determines the form of government of the Sultanate of Oman, and the framework within which legislative and other political institutions will develop. It establishes the </a:t>
            </a:r>
            <a:r>
              <a:rPr lang="en-US" sz="1200" kern="1200" dirty="0" err="1" smtClean="0">
                <a:solidFill>
                  <a:schemeClr val="tx1"/>
                </a:solidFill>
                <a:latin typeface="+mn-lt"/>
                <a:ea typeface="+mn-ea"/>
                <a:cs typeface="+mn-cs"/>
              </a:rPr>
              <a:t>Majlis</a:t>
            </a:r>
            <a:r>
              <a:rPr lang="en-US" sz="1200" kern="1200" dirty="0" smtClean="0">
                <a:solidFill>
                  <a:schemeClr val="tx1"/>
                </a:solidFill>
                <a:latin typeface="+mn-lt"/>
                <a:ea typeface="+mn-ea"/>
                <a:cs typeface="+mn-cs"/>
              </a:rPr>
              <a:t> Oman, comprising the directly elected Majlis Al Shura and the appointed Majlis a-Dawla, as well as an independent judiciary.</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45</a:t>
            </a:fld>
            <a:endParaRPr lang="en-US"/>
          </a:p>
        </p:txBody>
      </p:sp>
    </p:spTree>
    <p:extLst>
      <p:ext uri="{BB962C8B-B14F-4D97-AF65-F5344CB8AC3E}">
        <p14:creationId xmlns:p14="http://schemas.microsoft.com/office/powerpoint/2010/main" val="23168313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1. The investor shall apply to the Investor Service Department at the Ministry, or its branches at the regional directorates or administrations for the registration of the foreign company’s branch.</a:t>
            </a:r>
          </a:p>
          <a:p>
            <a:r>
              <a:rPr lang="en-US" sz="1200" b="1" kern="1200" dirty="0" smtClean="0">
                <a:solidFill>
                  <a:schemeClr val="tx1"/>
                </a:solidFill>
                <a:latin typeface="+mn-lt"/>
                <a:ea typeface="+mn-ea"/>
                <a:cs typeface="+mn-cs"/>
              </a:rPr>
              <a:t>2. Registration application shall then be filled in the assigned form and submitted with the required documents.</a:t>
            </a:r>
          </a:p>
          <a:p>
            <a:r>
              <a:rPr lang="en-US" sz="1200" b="1" kern="1200" dirty="0" smtClean="0">
                <a:solidFill>
                  <a:schemeClr val="tx1"/>
                </a:solidFill>
                <a:latin typeface="+mn-lt"/>
                <a:ea typeface="+mn-ea"/>
                <a:cs typeface="+mn-cs"/>
              </a:rPr>
              <a:t>3. The System shall automatically send a letter or an e-mail to the applicant indicating the application no. and the time and date of its submission.</a:t>
            </a:r>
          </a:p>
          <a:p>
            <a:r>
              <a:rPr lang="en-US" sz="1200" b="1" kern="1200" dirty="0" smtClean="0">
                <a:solidFill>
                  <a:schemeClr val="tx1"/>
                </a:solidFill>
                <a:latin typeface="+mn-lt"/>
                <a:ea typeface="+mn-ea"/>
                <a:cs typeface="+mn-cs"/>
              </a:rPr>
              <a:t>4. The registration process shall be completed after the applicant provides the company's details and documents for verification.</a:t>
            </a:r>
          </a:p>
          <a:p>
            <a:r>
              <a:rPr lang="en-US" sz="1200" b="1" kern="1200" dirty="0" smtClean="0">
                <a:solidFill>
                  <a:schemeClr val="tx1"/>
                </a:solidFill>
                <a:latin typeface="+mn-lt"/>
                <a:ea typeface="+mn-ea"/>
                <a:cs typeface="+mn-cs"/>
              </a:rPr>
              <a:t>5. The System shall also send the applicant, automatically, a letter or an e-mail indicating the application no. and  status (approved/further details required/……).</a:t>
            </a:r>
          </a:p>
          <a:p>
            <a:r>
              <a:rPr lang="en-US" sz="1200" b="1" kern="1200" dirty="0" smtClean="0">
                <a:solidFill>
                  <a:schemeClr val="tx1"/>
                </a:solidFill>
                <a:latin typeface="+mn-lt"/>
                <a:ea typeface="+mn-ea"/>
                <a:cs typeface="+mn-cs"/>
              </a:rPr>
              <a:t>6. If the application is approved, the applicant shall pay the prescribed fees to receive the commercial registration certificates and other documents.</a:t>
            </a: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Required Documents :	</a:t>
            </a:r>
          </a:p>
          <a:p>
            <a:r>
              <a:rPr lang="en-US" sz="1200" b="0" kern="1200" dirty="0" smtClean="0">
                <a:solidFill>
                  <a:schemeClr val="tx1"/>
                </a:solidFill>
                <a:latin typeface="+mn-lt"/>
                <a:ea typeface="+mn-ea"/>
                <a:cs typeface="+mn-cs"/>
              </a:rPr>
              <a:t>• A certified copy of the memorandum and articles of association of the parent company at its registered office.</a:t>
            </a:r>
          </a:p>
          <a:p>
            <a:r>
              <a:rPr lang="en-US" sz="1200" b="0" kern="1200" dirty="0" smtClean="0">
                <a:solidFill>
                  <a:schemeClr val="tx1"/>
                </a:solidFill>
                <a:latin typeface="+mn-lt"/>
                <a:ea typeface="+mn-ea"/>
                <a:cs typeface="+mn-cs"/>
              </a:rPr>
              <a:t>• A certified letter declaring the registered office responsibility for all the acts of the branch in the Sultanate.</a:t>
            </a:r>
          </a:p>
          <a:p>
            <a:r>
              <a:rPr lang="en-US" sz="1200" b="0" kern="1200" dirty="0" smtClean="0">
                <a:solidFill>
                  <a:schemeClr val="tx1"/>
                </a:solidFill>
                <a:latin typeface="+mn-lt"/>
                <a:ea typeface="+mn-ea"/>
                <a:cs typeface="+mn-cs"/>
              </a:rPr>
              <a:t>• A n attested copy of the certificate of the parent company's commercial registration in its home country.</a:t>
            </a:r>
          </a:p>
          <a:p>
            <a:r>
              <a:rPr lang="en-US" sz="1200" b="0" kern="1200" dirty="0" smtClean="0">
                <a:solidFill>
                  <a:schemeClr val="tx1"/>
                </a:solidFill>
                <a:latin typeface="+mn-lt"/>
                <a:ea typeface="+mn-ea"/>
                <a:cs typeface="+mn-cs"/>
              </a:rPr>
              <a:t>• An attested authorization for the branch manager/managers to exercise management in the Sultanate.</a:t>
            </a:r>
          </a:p>
          <a:p>
            <a:r>
              <a:rPr lang="en-US" sz="1200" b="0" kern="1200" dirty="0" smtClean="0">
                <a:solidFill>
                  <a:schemeClr val="tx1"/>
                </a:solidFill>
                <a:latin typeface="+mn-lt"/>
                <a:ea typeface="+mn-ea"/>
                <a:cs typeface="+mn-cs"/>
              </a:rPr>
              <a:t>• A copy of the agreement concluded between the company and the government body in the Sultanate, and a letter from such body indicating the contract no. , and its commencement and expiration date.</a:t>
            </a:r>
          </a:p>
          <a:p>
            <a:r>
              <a:rPr lang="en-US" sz="1200" b="0" kern="1200" dirty="0" smtClean="0">
                <a:solidFill>
                  <a:schemeClr val="tx1"/>
                </a:solidFill>
                <a:latin typeface="+mn-lt"/>
                <a:ea typeface="+mn-ea"/>
                <a:cs typeface="+mn-cs"/>
              </a:rPr>
              <a:t>• Copies of authorized manager/managers ID cards/copies.</a:t>
            </a:r>
          </a:p>
          <a:p>
            <a:r>
              <a:rPr lang="hu-HU" sz="1200" b="0" kern="1200" dirty="0" smtClean="0">
                <a:solidFill>
                  <a:schemeClr val="tx1"/>
                </a:solidFill>
                <a:latin typeface="+mn-lt"/>
                <a:ea typeface="+mn-ea"/>
                <a:cs typeface="+mn-cs"/>
              </a:rPr>
              <a:t>• Facsimile signatures.</a:t>
            </a:r>
          </a:p>
          <a:p>
            <a:endParaRPr lang="hu-HU" sz="1200" b="0" kern="1200" dirty="0" smtClean="0">
              <a:solidFill>
                <a:schemeClr val="tx1"/>
              </a:solidFill>
              <a:latin typeface="+mn-lt"/>
              <a:ea typeface="+mn-ea"/>
              <a:cs typeface="+mn-cs"/>
            </a:endParaRPr>
          </a:p>
          <a:p>
            <a:endParaRPr lang="hu-HU" sz="1200" b="0" kern="1200" dirty="0" smtClean="0">
              <a:solidFill>
                <a:schemeClr val="tx1"/>
              </a:solidFill>
              <a:latin typeface="+mn-lt"/>
              <a:ea typeface="+mn-ea"/>
              <a:cs typeface="+mn-cs"/>
            </a:endParaRPr>
          </a:p>
          <a:p>
            <a:endParaRPr lang="hu-HU" sz="1200" b="0" kern="1200" dirty="0" smtClean="0">
              <a:solidFill>
                <a:schemeClr val="tx1"/>
              </a:solidFill>
              <a:latin typeface="+mn-lt"/>
              <a:ea typeface="+mn-ea"/>
              <a:cs typeface="+mn-cs"/>
            </a:endParaRPr>
          </a:p>
          <a:p>
            <a:endParaRPr lang="hu-HU" sz="1200" b="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46</a:t>
            </a:fld>
            <a:endParaRPr lang="en-US"/>
          </a:p>
        </p:txBody>
      </p:sp>
    </p:spTree>
    <p:extLst>
      <p:ext uri="{BB962C8B-B14F-4D97-AF65-F5344CB8AC3E}">
        <p14:creationId xmlns:p14="http://schemas.microsoft.com/office/powerpoint/2010/main" val="26411696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 in days:</a:t>
            </a:r>
          </a:p>
          <a:p>
            <a:r>
              <a:rPr lang="en-US" dirty="0" smtClean="0"/>
              <a:t>1 day, 3 days, 1 day,</a:t>
            </a:r>
            <a:r>
              <a:rPr lang="en-US" baseline="0" dirty="0" smtClean="0"/>
              <a:t> 1 day, 2 days = total 6 days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47</a:t>
            </a:fld>
            <a:endParaRPr lang="en-US"/>
          </a:p>
        </p:txBody>
      </p:sp>
    </p:spTree>
    <p:extLst>
      <p:ext uri="{BB962C8B-B14F-4D97-AF65-F5344CB8AC3E}">
        <p14:creationId xmlns:p14="http://schemas.microsoft.com/office/powerpoint/2010/main" val="22718810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‘distinct dealing cards’ are issued to the private companies and establishments that have achieved the stipulated </a:t>
            </a:r>
            <a:r>
              <a:rPr lang="en-US" sz="1200" b="0" i="0" u="none" strike="noStrike" kern="1200" baseline="0" dirty="0" err="1" smtClean="0">
                <a:solidFill>
                  <a:schemeClr val="tx1"/>
                </a:solidFill>
                <a:latin typeface="+mn-lt"/>
                <a:ea typeface="+mn-ea"/>
                <a:cs typeface="+mn-cs"/>
              </a:rPr>
              <a:t>Omanisation</a:t>
            </a:r>
            <a:r>
              <a:rPr lang="en-US" sz="1200" b="0" i="0" u="none" strike="noStrike" kern="1200" baseline="0" dirty="0" smtClean="0">
                <a:solidFill>
                  <a:schemeClr val="tx1"/>
                </a:solidFill>
                <a:latin typeface="+mn-lt"/>
                <a:ea typeface="+mn-ea"/>
                <a:cs typeface="+mn-cs"/>
              </a:rPr>
              <a:t> percentages and abiding by the Omani </a:t>
            </a:r>
            <a:r>
              <a:rPr lang="en-US" sz="1200" b="0" i="0" u="none" strike="noStrike" kern="1200" baseline="0" dirty="0" err="1" smtClean="0">
                <a:solidFill>
                  <a:schemeClr val="tx1"/>
                </a:solidFill>
                <a:latin typeface="+mn-lt"/>
                <a:ea typeface="+mn-ea"/>
                <a:cs typeface="+mn-cs"/>
              </a:rPr>
              <a:t>Labour</a:t>
            </a:r>
            <a:r>
              <a:rPr lang="en-US" sz="1200" b="0" i="0" u="none" strike="noStrike" kern="1200" baseline="0" dirty="0" smtClean="0">
                <a:solidFill>
                  <a:schemeClr val="tx1"/>
                </a:solidFill>
                <a:latin typeface="+mn-lt"/>
                <a:ea typeface="+mn-ea"/>
                <a:cs typeface="+mn-cs"/>
              </a:rPr>
              <a:t> law provisions and the ministerial decisions related to that, provided that they have at least 10 Omani employees on their payrolls.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Omanisation</a:t>
            </a:r>
            <a:r>
              <a:rPr lang="en-US" sz="1200" b="0" i="0" u="none" strike="noStrike" kern="1200" baseline="0" dirty="0" smtClean="0">
                <a:solidFill>
                  <a:schemeClr val="tx1"/>
                </a:solidFill>
                <a:latin typeface="+mn-lt"/>
                <a:ea typeface="+mn-ea"/>
                <a:cs typeface="+mn-cs"/>
              </a:rPr>
              <a:t> percentages stipulated for each sector and minimum wages.</a:t>
            </a: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48</a:t>
            </a:fld>
            <a:endParaRPr lang="en-US"/>
          </a:p>
        </p:txBody>
      </p:sp>
    </p:spTree>
    <p:extLst>
      <p:ext uri="{BB962C8B-B14F-4D97-AF65-F5344CB8AC3E}">
        <p14:creationId xmlns:p14="http://schemas.microsoft.com/office/powerpoint/2010/main" val="39131053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companies and establishments who are undertaking the following activities are exempted from the corporate taxes law issued by the Royal Decree No. 47/81 and the profit tax law issued by Royal Decree No. 77/89 in accordance with the regulations and procedures of exemption determined by the ministerial resolution No. 46/2005 ;-</a:t>
            </a:r>
          </a:p>
          <a:p>
            <a:r>
              <a:rPr lang="en-US" sz="1200" b="0" i="0" u="none" strike="noStrike" kern="1200" baseline="0" dirty="0" smtClean="0">
                <a:solidFill>
                  <a:schemeClr val="tx1"/>
                </a:solidFill>
                <a:latin typeface="+mn-lt"/>
                <a:ea typeface="+mn-ea"/>
                <a:cs typeface="+mn-cs"/>
              </a:rPr>
              <a:t>a) Shipping companies who are undertaking the shipping activities since the tax year 2000. Foreign shipping company who are operating in Oman through an approved agent is exempted from tax from the date of commencing operation provided reciprocity</a:t>
            </a:r>
          </a:p>
          <a:p>
            <a:r>
              <a:rPr lang="en-US" sz="1200" b="0" i="0" u="none" strike="noStrike" kern="1200" baseline="0" dirty="0" smtClean="0">
                <a:solidFill>
                  <a:schemeClr val="tx1"/>
                </a:solidFill>
                <a:latin typeface="+mn-lt"/>
                <a:ea typeface="+mn-ea"/>
                <a:cs typeface="+mn-cs"/>
              </a:rPr>
              <a:t>b) Foreign Aviation companies who are operating in Oman through a well established firm. The exemption is limited on the income produced by the international operation provided reciprocity.</a:t>
            </a:r>
          </a:p>
          <a:p>
            <a:r>
              <a:rPr lang="en-US" sz="1200" b="0" i="0" u="none" strike="noStrike" kern="1200" baseline="0" dirty="0" smtClean="0">
                <a:solidFill>
                  <a:schemeClr val="tx1"/>
                </a:solidFill>
                <a:latin typeface="+mn-lt"/>
                <a:ea typeface="+mn-ea"/>
                <a:cs typeface="+mn-cs"/>
              </a:rPr>
              <a:t>c) Companies and establishments who are undertaking educational activities or health care by setting up private hospitals with effect from 15/09/2003</a:t>
            </a:r>
          </a:p>
          <a:p>
            <a:r>
              <a:rPr lang="en-US" sz="1200" b="0" i="0" u="none" strike="noStrike" kern="1200" baseline="0" dirty="0" smtClean="0">
                <a:solidFill>
                  <a:schemeClr val="tx1"/>
                </a:solidFill>
                <a:latin typeface="+mn-lt"/>
                <a:ea typeface="+mn-ea"/>
                <a:cs typeface="+mn-cs"/>
              </a:rPr>
              <a:t>d) Income realized by investment fund established in Oman as per the capital law or established outside to deal in the field of Omani capital market registered with Muscat Securities market with effect from the tax year 2003</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Taxable Income ( Rials Omani) 		Rate</a:t>
            </a:r>
          </a:p>
          <a:p>
            <a:r>
              <a:rPr lang="en-US" sz="1200" b="0" i="0" u="none" strike="noStrike" kern="1200" baseline="0" dirty="0" smtClean="0">
                <a:solidFill>
                  <a:schemeClr val="tx1"/>
                </a:solidFill>
                <a:latin typeface="+mn-lt"/>
                <a:ea typeface="+mn-ea"/>
                <a:cs typeface="+mn-cs"/>
              </a:rPr>
              <a:t>Up to 5,000 					Exempted</a:t>
            </a:r>
          </a:p>
          <a:p>
            <a:r>
              <a:rPr lang="en-US" sz="1200" b="0" i="0" u="none" strike="noStrike" kern="1200" baseline="0" dirty="0" smtClean="0">
                <a:solidFill>
                  <a:schemeClr val="tx1"/>
                </a:solidFill>
                <a:latin typeface="+mn-lt"/>
                <a:ea typeface="+mn-ea"/>
                <a:cs typeface="+mn-cs"/>
              </a:rPr>
              <a:t>Over 5,000 and up to 18,000		 5%</a:t>
            </a:r>
          </a:p>
          <a:p>
            <a:r>
              <a:rPr lang="en-US" sz="1200" b="0" i="0" u="none" strike="noStrike" kern="1200" baseline="0" dirty="0" smtClean="0">
                <a:solidFill>
                  <a:schemeClr val="tx1"/>
                </a:solidFill>
                <a:latin typeface="+mn-lt"/>
                <a:ea typeface="+mn-ea"/>
                <a:cs typeface="+mn-cs"/>
              </a:rPr>
              <a:t>Over 18,000 and up to 35,000 		10%</a:t>
            </a:r>
          </a:p>
          <a:p>
            <a:r>
              <a:rPr lang="en-US" sz="1200" b="0" i="0" u="none" strike="noStrike" kern="1200" baseline="0" dirty="0" smtClean="0">
                <a:solidFill>
                  <a:schemeClr val="tx1"/>
                </a:solidFill>
                <a:latin typeface="+mn-lt"/>
                <a:ea typeface="+mn-ea"/>
                <a:cs typeface="+mn-cs"/>
              </a:rPr>
              <a:t>Over 35,000 and up to 55,000 		15%</a:t>
            </a:r>
          </a:p>
          <a:p>
            <a:r>
              <a:rPr lang="en-US" sz="1200" b="0" i="0" u="none" strike="noStrike" kern="1200" baseline="0" dirty="0" smtClean="0">
                <a:solidFill>
                  <a:schemeClr val="tx1"/>
                </a:solidFill>
                <a:latin typeface="+mn-lt"/>
                <a:ea typeface="+mn-ea"/>
                <a:cs typeface="+mn-cs"/>
              </a:rPr>
              <a:t>Over 55,000 and up to 75,000 		20%</a:t>
            </a:r>
          </a:p>
          <a:p>
            <a:r>
              <a:rPr lang="en-US" sz="1200" b="0" i="0" u="none" strike="noStrike" kern="1200" baseline="0" dirty="0" smtClean="0">
                <a:solidFill>
                  <a:schemeClr val="tx1"/>
                </a:solidFill>
                <a:latin typeface="+mn-lt"/>
                <a:ea typeface="+mn-ea"/>
                <a:cs typeface="+mn-cs"/>
              </a:rPr>
              <a:t>Over 75,000 and up to 100,000 		25%</a:t>
            </a:r>
          </a:p>
          <a:p>
            <a:r>
              <a:rPr lang="en-US" sz="1200" b="0" i="0" u="none" strike="noStrike" kern="1200" baseline="0" dirty="0" smtClean="0">
                <a:solidFill>
                  <a:schemeClr val="tx1"/>
                </a:solidFill>
                <a:latin typeface="+mn-lt"/>
                <a:ea typeface="+mn-ea"/>
                <a:cs typeface="+mn-cs"/>
              </a:rPr>
              <a:t>Over and above 100,000 30%</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Foreign companies that have no established office in Oman and drawing a fixed amount from Omani companies as royalty, administration fees, rent of equipment, tools and other materials, or charges of transferring technical experts, or against research and development will be subjected for a tax rate equal to 10% of the total paid amount.</a:t>
            </a: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49</a:t>
            </a:fld>
            <a:endParaRPr lang="en-US"/>
          </a:p>
        </p:txBody>
      </p:sp>
    </p:spTree>
    <p:extLst>
      <p:ext uri="{BB962C8B-B14F-4D97-AF65-F5344CB8AC3E}">
        <p14:creationId xmlns:p14="http://schemas.microsoft.com/office/powerpoint/2010/main" val="1004678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Charter of rights – division of federal and local laws</a:t>
            </a:r>
          </a:p>
          <a:p>
            <a:endParaRPr lang="en-US" dirty="0" smtClean="0"/>
          </a:p>
          <a:p>
            <a:r>
              <a:rPr lang="en-US" dirty="0" smtClean="0"/>
              <a:t>Uniform customs duty among</a:t>
            </a:r>
            <a:r>
              <a:rPr lang="en-US" baseline="0" dirty="0" smtClean="0"/>
              <a:t> the GCC – local product imported without duty – same rule as the 60% Canadian content rule in NAFTA.</a:t>
            </a:r>
          </a:p>
          <a:p>
            <a:endParaRPr lang="en-US" baseline="0" dirty="0" smtClean="0"/>
          </a:p>
          <a:p>
            <a:r>
              <a:rPr lang="en-US" baseline="0" dirty="0" smtClean="0"/>
              <a:t>Documentation – very long and laborious process to certify docs</a:t>
            </a:r>
          </a:p>
          <a:p>
            <a:endParaRPr lang="en-US" baseline="0" dirty="0" smtClean="0"/>
          </a:p>
          <a:p>
            <a:r>
              <a:rPr lang="en-US" baseline="0" dirty="0" smtClean="0"/>
              <a:t>Labeling in Arabic and other languages</a:t>
            </a:r>
          </a:p>
          <a:p>
            <a:endParaRPr lang="en-US" baseline="0" dirty="0" smtClean="0"/>
          </a:p>
          <a:p>
            <a:r>
              <a:rPr lang="en-US" baseline="0" dirty="0" smtClean="0"/>
              <a:t>Mostly in cash or L/C or demand draft (manager </a:t>
            </a:r>
            <a:r>
              <a:rPr lang="en-US" baseline="0" smtClean="0"/>
              <a:t>check) </a:t>
            </a:r>
            <a:r>
              <a:rPr lang="en-US" sz="1200" b="0" i="0" u="none" strike="noStrike" kern="1200" baseline="0" smtClean="0">
                <a:solidFill>
                  <a:schemeClr val="tx1"/>
                </a:solidFill>
                <a:latin typeface="+mn-lt"/>
                <a:ea typeface="+mn-ea"/>
                <a:cs typeface="+mn-cs"/>
              </a:rPr>
              <a:t>On </a:t>
            </a:r>
            <a:r>
              <a:rPr lang="en-US" sz="1200" b="0" i="0" u="none" strike="noStrike" kern="1200" baseline="0" dirty="0" smtClean="0">
                <a:solidFill>
                  <a:schemeClr val="tx1"/>
                </a:solidFill>
                <a:latin typeface="+mn-lt"/>
                <a:ea typeface="+mn-ea"/>
                <a:cs typeface="+mn-cs"/>
              </a:rPr>
              <a:t>CAD (Cash Against Documents) </a:t>
            </a:r>
            <a:r>
              <a:rPr lang="en-US" sz="1200" b="0" i="0" u="none" strike="noStrike" kern="1200" baseline="0" smtClean="0">
                <a:solidFill>
                  <a:schemeClr val="tx1"/>
                </a:solidFill>
                <a:latin typeface="+mn-lt"/>
                <a:ea typeface="+mn-ea"/>
                <a:cs typeface="+mn-cs"/>
              </a:rPr>
              <a:t>basis.</a:t>
            </a:r>
          </a:p>
          <a:p>
            <a:endParaRPr lang="en-US" baseline="0" dirty="0" smtClean="0"/>
          </a:p>
          <a:p>
            <a:r>
              <a:rPr lang="en-US" baseline="0" dirty="0" smtClean="0"/>
              <a:t>Exclusive rights for a company 100% owned by locals to sell and distribute</a:t>
            </a:r>
          </a:p>
          <a:p>
            <a:endParaRPr lang="en-US" baseline="0" dirty="0" smtClean="0"/>
          </a:p>
          <a:p>
            <a:r>
              <a:rPr lang="en-US" baseline="0" dirty="0" smtClean="0"/>
              <a:t>Competition law or monopolies – non existent</a:t>
            </a: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8</a:t>
            </a:fld>
            <a:endParaRPr lang="en-US"/>
          </a:p>
        </p:txBody>
      </p:sp>
    </p:spTree>
    <p:extLst>
      <p:ext uri="{BB962C8B-B14F-4D97-AF65-F5344CB8AC3E}">
        <p14:creationId xmlns:p14="http://schemas.microsoft.com/office/powerpoint/2010/main" val="2058028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Professional firms: legal consultant, auditors, educational services … 100% foreign ownership …. Can</a:t>
            </a:r>
            <a:r>
              <a:rPr lang="en-US" baseline="0" dirty="0" smtClean="0"/>
              <a:t> not</a:t>
            </a:r>
            <a:r>
              <a:rPr lang="en-US" dirty="0" smtClean="0"/>
              <a:t> take commercial activities</a:t>
            </a: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Also referred as a service establishment.</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LLC … 2 to</a:t>
            </a:r>
            <a:r>
              <a:rPr lang="en-US" baseline="0" dirty="0" smtClean="0"/>
              <a:t> 50 partners – manager can be a foreigner or s 3rd party – </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baseline="0" dirty="0" smtClean="0"/>
              <a:t>Branch – a foreign company can establish a wholly owned branch or rep office to carry out business. This branch is not a separate entity – to fulfill contracts</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baseline="0" dirty="0" smtClean="0"/>
              <a:t>Commercial agencies – to appoint a local to import and sell its products – can only be a UAE national</a:t>
            </a:r>
          </a:p>
          <a:p>
            <a:pPr marL="0" marR="0" lvl="1" indent="0" algn="l" defTabSz="457200" rtl="0" eaLnBrk="1" fontAlgn="auto" latinLnBrk="0" hangingPunct="1">
              <a:lnSpc>
                <a:spcPct val="100000"/>
              </a:lnSpc>
              <a:spcBef>
                <a:spcPts val="0"/>
              </a:spcBef>
              <a:spcAft>
                <a:spcPts val="0"/>
              </a:spcAft>
              <a:buClrTx/>
              <a:buSzTx/>
              <a:buFontTx/>
              <a:buNone/>
              <a:tabLst/>
              <a:defRPr/>
            </a:pPr>
            <a:r>
              <a:rPr lang="en-US" baseline="0" dirty="0" smtClean="0"/>
              <a:t>Importing, wholesale, retail, distribution or service are reserved for these  exclusive agents.</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baseline="0" dirty="0" smtClean="0"/>
              <a:t>4 types of free zones:</a:t>
            </a:r>
          </a:p>
          <a:p>
            <a:pPr marL="228600" marR="0" lvl="1"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Trading – for locally incorporate co OR co incorporated out side (in offshore or in a country) – FZEs or </a:t>
            </a:r>
            <a:r>
              <a:rPr lang="en-US" baseline="0" dirty="0" err="1" smtClean="0"/>
              <a:t>FZCos</a:t>
            </a:r>
            <a:endParaRPr lang="en-US" baseline="0" dirty="0" smtClean="0"/>
          </a:p>
          <a:p>
            <a:pPr marL="228600" marR="0" lvl="1"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Industrial license – to only FZEs or </a:t>
            </a:r>
            <a:r>
              <a:rPr lang="en-US" baseline="0" dirty="0" err="1" smtClean="0"/>
              <a:t>FZCos</a:t>
            </a:r>
            <a:endParaRPr lang="en-US" baseline="0" dirty="0" smtClean="0"/>
          </a:p>
          <a:p>
            <a:pPr marL="228600" marR="0" lvl="1"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National industries – 51% GCC partners</a:t>
            </a:r>
          </a:p>
          <a:p>
            <a:pPr marL="228600" marR="0" lvl="1" indent="-228600" algn="l" defTabSz="457200" rtl="0" eaLnBrk="1" fontAlgn="auto" latinLnBrk="0" hangingPunct="1">
              <a:lnSpc>
                <a:spcPct val="100000"/>
              </a:lnSpc>
              <a:spcBef>
                <a:spcPts val="0"/>
              </a:spcBef>
              <a:spcAft>
                <a:spcPts val="0"/>
              </a:spcAft>
              <a:buClrTx/>
              <a:buSzTx/>
              <a:buFontTx/>
              <a:buAutoNum type="arabicParenR"/>
              <a:tabLst/>
              <a:defRPr/>
            </a:pPr>
            <a:r>
              <a:rPr lang="en-US" baseline="0" dirty="0" smtClean="0"/>
              <a:t>Services license</a:t>
            </a:r>
          </a:p>
          <a:p>
            <a:pPr marL="228600" marR="0" lvl="1" indent="-228600" algn="l" defTabSz="457200" rtl="0" eaLnBrk="1" fontAlgn="auto" latinLnBrk="0" hangingPunct="1">
              <a:lnSpc>
                <a:spcPct val="100000"/>
              </a:lnSpc>
              <a:spcBef>
                <a:spcPts val="0"/>
              </a:spcBef>
              <a:spcAft>
                <a:spcPts val="0"/>
              </a:spcAft>
              <a:buClrTx/>
              <a:buSzTx/>
              <a:buFontTx/>
              <a:buAutoNum type="arabicParenR"/>
              <a:tabLst/>
              <a:defRPr/>
            </a:pPr>
            <a:endParaRPr lang="en-US" baseline="0"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baseline="0" dirty="0" smtClean="0"/>
              <a:t>Limits on the type of trade license or conduction a certain type of business</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r>
              <a:rPr lang="en-US" sz="1200" b="0" i="0" u="none" strike="noStrike" kern="1200" baseline="0" dirty="0" smtClean="0">
                <a:solidFill>
                  <a:schemeClr val="tx1"/>
                </a:solidFill>
                <a:latin typeface="+mn-lt"/>
                <a:ea typeface="+mn-ea"/>
                <a:cs typeface="+mn-cs"/>
              </a:rPr>
              <a:t>A business license is necessary to conduct any business in Kuwait. Licenses are classified by business activity and include general trading, contracting, financing, construction, consultancy, importing, and industrial licenses, all issued by the Ministry of Commerce and Industry. It is necessary to have a valid license to carry on a particular activity.</a:t>
            </a:r>
            <a:endParaRPr lang="en-US" dirty="0" smtClean="0"/>
          </a:p>
          <a:p>
            <a:pPr marL="0" marR="0" lvl="1"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9</a:t>
            </a:fld>
            <a:endParaRPr lang="en-US"/>
          </a:p>
        </p:txBody>
      </p:sp>
    </p:spTree>
    <p:extLst>
      <p:ext uri="{BB962C8B-B14F-4D97-AF65-F5344CB8AC3E}">
        <p14:creationId xmlns:p14="http://schemas.microsoft.com/office/powerpoint/2010/main" val="1370629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Spouse</a:t>
            </a:r>
            <a:r>
              <a:rPr lang="fr-FR" sz="1200" kern="1200" dirty="0" smtClean="0">
                <a:solidFill>
                  <a:schemeClr val="tx1"/>
                </a:solidFill>
                <a:latin typeface="+mn-lt"/>
                <a:ea typeface="+mn-ea"/>
                <a:cs typeface="+mn-cs"/>
              </a:rPr>
              <a:t> (s)</a:t>
            </a:r>
          </a:p>
          <a:p>
            <a:r>
              <a:rPr lang="en-US" sz="1200" kern="1200" dirty="0" smtClean="0">
                <a:solidFill>
                  <a:schemeClr val="tx1"/>
                </a:solidFill>
                <a:latin typeface="+mn-lt"/>
                <a:ea typeface="+mn-ea"/>
                <a:cs typeface="+mn-cs"/>
              </a:rPr>
              <a:t>unmarried daughters – no age limit</a:t>
            </a:r>
          </a:p>
          <a:p>
            <a:r>
              <a:rPr lang="en-US" sz="1200" kern="1200" dirty="0" smtClean="0">
                <a:solidFill>
                  <a:schemeClr val="tx1"/>
                </a:solidFill>
                <a:latin typeface="+mn-lt"/>
                <a:ea typeface="+mn-ea"/>
                <a:cs typeface="+mn-cs"/>
              </a:rPr>
              <a:t>sons under the age of 18</a:t>
            </a:r>
          </a:p>
          <a:p>
            <a:r>
              <a:rPr lang="en-US" sz="1200" kern="1200" dirty="0" smtClean="0">
                <a:solidFill>
                  <a:schemeClr val="tx1"/>
                </a:solidFill>
                <a:latin typeface="+mn-lt"/>
                <a:ea typeface="+mn-ea"/>
                <a:cs typeface="+mn-cs"/>
              </a:rPr>
              <a:t>parents</a:t>
            </a:r>
          </a:p>
          <a:p>
            <a:r>
              <a:rPr lang="en-US" sz="1200" kern="1200" dirty="0" smtClean="0">
                <a:solidFill>
                  <a:schemeClr val="tx1"/>
                </a:solidFill>
                <a:latin typeface="+mn-lt"/>
                <a:ea typeface="+mn-ea"/>
                <a:cs typeface="+mn-cs"/>
              </a:rPr>
              <a:t>parents in-law</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Only a Public Relations Officer (PRO) or authorized representative is allowed to submit and collect documents to/from immigration office.</a:t>
            </a: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11</a:t>
            </a:fld>
            <a:endParaRPr lang="en-US"/>
          </a:p>
        </p:txBody>
      </p:sp>
    </p:spTree>
    <p:extLst>
      <p:ext uri="{BB962C8B-B14F-4D97-AF65-F5344CB8AC3E}">
        <p14:creationId xmlns:p14="http://schemas.microsoft.com/office/powerpoint/2010/main" val="1099669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Federal</a:t>
            </a:r>
            <a:r>
              <a:rPr lang="en-US" baseline="0" dirty="0" smtClean="0"/>
              <a:t> government is comprise of 5 bodies: Federal supreme council; president; council of ministers; federal national council; and federal judiciary.</a:t>
            </a:r>
          </a:p>
          <a:p>
            <a:endParaRPr lang="en-US" baseline="0" dirty="0" smtClean="0"/>
          </a:p>
          <a:p>
            <a:r>
              <a:rPr lang="en-US" dirty="0" smtClean="0"/>
              <a:t>Initially 4 emirates join the new federation in 1971 – and Umm al-</a:t>
            </a:r>
            <a:r>
              <a:rPr lang="en-US" dirty="0" err="1" smtClean="0"/>
              <a:t>Quwain</a:t>
            </a:r>
            <a:r>
              <a:rPr lang="en-US" dirty="0" smtClean="0"/>
              <a:t> joining in 1991.</a:t>
            </a:r>
            <a:r>
              <a:rPr lang="en-US" baseline="0" dirty="0" smtClean="0"/>
              <a:t> </a:t>
            </a:r>
            <a:r>
              <a:rPr lang="en-US" dirty="0" smtClean="0"/>
              <a:t>Dubai and </a:t>
            </a:r>
            <a:r>
              <a:rPr lang="en-US" dirty="0" err="1" smtClean="0"/>
              <a:t>Ras</a:t>
            </a:r>
            <a:r>
              <a:rPr lang="en-US" dirty="0" smtClean="0"/>
              <a:t> al-</a:t>
            </a:r>
            <a:r>
              <a:rPr lang="en-US" dirty="0" err="1" smtClean="0"/>
              <a:t>Khaimah</a:t>
            </a:r>
            <a:r>
              <a:rPr lang="en-US" dirty="0" smtClean="0"/>
              <a:t> opted</a:t>
            </a:r>
            <a:r>
              <a:rPr lang="en-US" baseline="0" dirty="0" smtClean="0"/>
              <a:t> to maintain their local judiciary.</a:t>
            </a:r>
          </a:p>
          <a:p>
            <a:endParaRPr lang="en-US" baseline="0" dirty="0" smtClean="0"/>
          </a:p>
          <a:p>
            <a:r>
              <a:rPr lang="en-US" sz="1200" kern="1200" dirty="0" smtClean="0">
                <a:solidFill>
                  <a:schemeClr val="tx1"/>
                </a:solidFill>
                <a:latin typeface="+mn-lt"/>
                <a:ea typeface="+mn-ea"/>
                <a:cs typeface="+mn-cs"/>
              </a:rPr>
              <a:t>In the late 1960s, the Trucial States Council was formed by the emirates, Qatar and Bahrain. The nine kingdoms attempted to form a union of Arab Emirates, but were unable to agree upon the terms of the union. While Bahrain and Qatar became independent countries, the other seven emirates attempted to form a temporary, federal union in 1971.</a:t>
            </a:r>
          </a:p>
          <a:p>
            <a:endParaRPr lang="en-US" sz="1200" kern="1200" baseline="0" dirty="0" smtClean="0">
              <a:solidFill>
                <a:schemeClr val="tx1"/>
              </a:solidFill>
              <a:latin typeface="+mn-lt"/>
              <a:ea typeface="+mn-ea"/>
              <a:cs typeface="+mn-cs"/>
            </a:endParaRPr>
          </a:p>
          <a:p>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17</a:t>
            </a:fld>
            <a:endParaRPr lang="en-US"/>
          </a:p>
        </p:txBody>
      </p:sp>
    </p:spTree>
    <p:extLst>
      <p:ext uri="{BB962C8B-B14F-4D97-AF65-F5344CB8AC3E}">
        <p14:creationId xmlns:p14="http://schemas.microsoft.com/office/powerpoint/2010/main" val="2937554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Initially 4 emirates join the new federation in 1971 – and Umm al-</a:t>
            </a:r>
            <a:r>
              <a:rPr lang="en-US" dirty="0" err="1" smtClean="0"/>
              <a:t>Quwain</a:t>
            </a:r>
            <a:r>
              <a:rPr lang="en-US" dirty="0" smtClean="0"/>
              <a:t> joining in 1991.</a:t>
            </a:r>
          </a:p>
          <a:p>
            <a:endParaRPr lang="en-US" dirty="0" smtClean="0"/>
          </a:p>
          <a:p>
            <a:r>
              <a:rPr lang="en-US" dirty="0" smtClean="0"/>
              <a:t>Dubai and </a:t>
            </a:r>
            <a:r>
              <a:rPr lang="en-US" dirty="0" err="1" smtClean="0"/>
              <a:t>Ras</a:t>
            </a:r>
            <a:r>
              <a:rPr lang="en-US" dirty="0" smtClean="0"/>
              <a:t> al-</a:t>
            </a:r>
            <a:r>
              <a:rPr lang="en-US" dirty="0" err="1" smtClean="0"/>
              <a:t>Khaimah</a:t>
            </a:r>
            <a:r>
              <a:rPr lang="en-US" dirty="0" smtClean="0"/>
              <a:t> opted</a:t>
            </a:r>
            <a:r>
              <a:rPr lang="en-US" baseline="0" dirty="0" smtClean="0"/>
              <a:t> to maintain their local judiciary. </a:t>
            </a:r>
            <a:r>
              <a:rPr lang="en-US" sz="1200" kern="1200" dirty="0" smtClean="0">
                <a:solidFill>
                  <a:schemeClr val="tx1"/>
                </a:solidFill>
                <a:latin typeface="+mn-lt"/>
                <a:ea typeface="+mn-ea"/>
                <a:cs typeface="+mn-cs"/>
              </a:rPr>
              <a:t>However, Dubai, like </a:t>
            </a:r>
            <a:r>
              <a:rPr lang="en-US" sz="1200" kern="1200" dirty="0" err="1" smtClean="0">
                <a:solidFill>
                  <a:schemeClr val="tx1"/>
                </a:solidFill>
                <a:latin typeface="+mn-lt"/>
                <a:ea typeface="+mn-ea"/>
                <a:cs typeface="+mn-cs"/>
              </a:rPr>
              <a:t>Ras</a:t>
            </a:r>
            <a:r>
              <a:rPr lang="en-US" sz="1200" kern="1200" dirty="0" smtClean="0">
                <a:solidFill>
                  <a:schemeClr val="tx1"/>
                </a:solidFill>
                <a:latin typeface="+mn-lt"/>
                <a:ea typeface="+mn-ea"/>
                <a:cs typeface="+mn-cs"/>
              </a:rPr>
              <a:t> al </a:t>
            </a:r>
            <a:r>
              <a:rPr lang="en-US" sz="1200" kern="1200" dirty="0" err="1" smtClean="0">
                <a:solidFill>
                  <a:schemeClr val="tx1"/>
                </a:solidFill>
                <a:latin typeface="+mn-lt"/>
                <a:ea typeface="+mn-ea"/>
                <a:cs typeface="+mn-cs"/>
              </a:rPr>
              <a:t>Khaimah</a:t>
            </a:r>
            <a:r>
              <a:rPr lang="en-US" sz="1200" kern="1200" dirty="0" smtClean="0">
                <a:solidFill>
                  <a:schemeClr val="tx1"/>
                </a:solidFill>
                <a:latin typeface="+mn-lt"/>
                <a:ea typeface="+mn-ea"/>
                <a:cs typeface="+mn-cs"/>
              </a:rPr>
              <a:t>, maintains its own judicial courts, which are not subject to governance from the Supreme Court of the UAE.</a:t>
            </a:r>
            <a:endParaRPr lang="en-US" baseline="0" dirty="0" smtClean="0"/>
          </a:p>
          <a:p>
            <a:endParaRPr lang="en-US" dirty="0" smtClean="0"/>
          </a:p>
          <a:p>
            <a:r>
              <a:rPr lang="en-US" dirty="0" smtClean="0"/>
              <a:t>First instance is the first tier – </a:t>
            </a:r>
            <a:r>
              <a:rPr lang="en-US" dirty="0" err="1" smtClean="0"/>
              <a:t>cours</a:t>
            </a:r>
            <a:r>
              <a:rPr lang="en-US" baseline="0" dirty="0" smtClean="0"/>
              <a:t> superior du Quebec – a single judge hears cases: criminal civil commercial and other matters judgment.</a:t>
            </a:r>
          </a:p>
          <a:p>
            <a:r>
              <a:rPr lang="en-US" baseline="0" dirty="0" smtClean="0"/>
              <a:t>Court of appeal – comprise of 3 judges – </a:t>
            </a:r>
            <a:r>
              <a:rPr lang="en-US" baseline="0" dirty="0" err="1" smtClean="0"/>
              <a:t>cours</a:t>
            </a:r>
            <a:r>
              <a:rPr lang="en-US" baseline="0" dirty="0" smtClean="0"/>
              <a:t> </a:t>
            </a:r>
            <a:r>
              <a:rPr lang="en-US" baseline="0" dirty="0" err="1" smtClean="0"/>
              <a:t>d’apple</a:t>
            </a:r>
            <a:r>
              <a:rPr lang="en-US" baseline="0" dirty="0" smtClean="0"/>
              <a:t> du Quebec.</a:t>
            </a:r>
          </a:p>
          <a:p>
            <a:endParaRPr lang="en-US" baseline="0" dirty="0" smtClean="0"/>
          </a:p>
          <a:p>
            <a:r>
              <a:rPr lang="en-US" baseline="0" dirty="0" smtClean="0"/>
              <a:t>Supreme court – comprise of 5 judges – </a:t>
            </a:r>
            <a:r>
              <a:rPr lang="en-US" baseline="0" dirty="0" err="1" smtClean="0"/>
              <a:t>cours</a:t>
            </a:r>
            <a:r>
              <a:rPr lang="en-US" baseline="0" dirty="0" smtClean="0"/>
              <a:t> supreme du Canada in Dubai we have the court of Cassation as the highest court of appeal.</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18</a:t>
            </a:fld>
            <a:endParaRPr lang="en-US"/>
          </a:p>
        </p:txBody>
      </p:sp>
    </p:spTree>
    <p:extLst>
      <p:ext uri="{BB962C8B-B14F-4D97-AF65-F5344CB8AC3E}">
        <p14:creationId xmlns:p14="http://schemas.microsoft.com/office/powerpoint/2010/main" val="35181022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Only a Public Relations Officer (PRO) or authorized representative is allowed to submit and collect documents to/from immigration office.</a:t>
            </a:r>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20</a:t>
            </a:fld>
            <a:endParaRPr lang="en-US"/>
          </a:p>
        </p:txBody>
      </p:sp>
    </p:spTree>
    <p:extLst>
      <p:ext uri="{BB962C8B-B14F-4D97-AF65-F5344CB8AC3E}">
        <p14:creationId xmlns:p14="http://schemas.microsoft.com/office/powerpoint/2010/main" val="1879941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latin typeface="+mn-lt"/>
                <a:ea typeface="+mn-ea"/>
                <a:cs typeface="+mn-cs"/>
              </a:rPr>
              <a:t>Future Free Zones in Dubai</a:t>
            </a:r>
          </a:p>
          <a:p>
            <a:r>
              <a:rPr lang="hu-HU" sz="1200" kern="1200" dirty="0" smtClean="0">
                <a:solidFill>
                  <a:schemeClr val="tx1"/>
                </a:solidFill>
                <a:latin typeface="+mn-lt"/>
                <a:ea typeface="+mn-ea"/>
                <a:cs typeface="+mn-cs"/>
              </a:rPr>
              <a:t>Dubai Aid City</a:t>
            </a:r>
          </a:p>
          <a:p>
            <a:r>
              <a:rPr lang="pt-BR" sz="1200" kern="1200" dirty="0" smtClean="0">
                <a:solidFill>
                  <a:schemeClr val="tx1"/>
                </a:solidFill>
                <a:latin typeface="+mn-lt"/>
                <a:ea typeface="+mn-ea"/>
                <a:cs typeface="+mn-cs"/>
              </a:rPr>
              <a:t>Dubai Auto </a:t>
            </a:r>
            <a:r>
              <a:rPr lang="pt-BR" sz="1200" kern="1200" dirty="0" err="1" smtClean="0">
                <a:solidFill>
                  <a:schemeClr val="tx1"/>
                </a:solidFill>
                <a:latin typeface="+mn-lt"/>
                <a:ea typeface="+mn-ea"/>
                <a:cs typeface="+mn-cs"/>
              </a:rPr>
              <a:t>Parts</a:t>
            </a:r>
            <a:r>
              <a:rPr lang="pt-BR" sz="1200" kern="1200" dirty="0" smtClean="0">
                <a:solidFill>
                  <a:schemeClr val="tx1"/>
                </a:solidFill>
                <a:latin typeface="+mn-lt"/>
                <a:ea typeface="+mn-ea"/>
                <a:cs typeface="+mn-cs"/>
              </a:rPr>
              <a:t> City</a:t>
            </a:r>
          </a:p>
          <a:p>
            <a:r>
              <a:rPr lang="en-US" sz="1200" kern="1200" dirty="0" smtClean="0">
                <a:solidFill>
                  <a:schemeClr val="tx1"/>
                </a:solidFill>
                <a:latin typeface="+mn-lt"/>
                <a:ea typeface="+mn-ea"/>
                <a:cs typeface="+mn-cs"/>
              </a:rPr>
              <a:t>Dubai Biotechnology &amp; Research Park (</a:t>
            </a:r>
            <a:r>
              <a:rPr lang="en-US" sz="1200" kern="1200" dirty="0" err="1" smtClean="0">
                <a:solidFill>
                  <a:schemeClr val="tx1"/>
                </a:solidFill>
                <a:latin typeface="+mn-lt"/>
                <a:ea typeface="+mn-ea"/>
                <a:cs typeface="+mn-cs"/>
              </a:rPr>
              <a:t>Dubiotech</a:t>
            </a:r>
            <a:r>
              <a:rPr lang="en-US" sz="1200" kern="1200" dirty="0" smtClean="0">
                <a:solidFill>
                  <a:schemeClr val="tx1"/>
                </a:solidFill>
                <a:latin typeface="+mn-lt"/>
                <a:ea typeface="+mn-ea"/>
                <a:cs typeface="+mn-cs"/>
              </a:rPr>
              <a:t> or Dubai Biotech)</a:t>
            </a:r>
          </a:p>
          <a:p>
            <a:r>
              <a:rPr lang="en-US" sz="1200" kern="1200" dirty="0" smtClean="0">
                <a:solidFill>
                  <a:schemeClr val="tx1"/>
                </a:solidFill>
                <a:latin typeface="+mn-lt"/>
                <a:ea typeface="+mn-ea"/>
                <a:cs typeface="+mn-cs"/>
              </a:rPr>
              <a:t>Dubai Carpet Free Zone - Deira.</a:t>
            </a:r>
          </a:p>
          <a:p>
            <a:r>
              <a:rPr lang="de-DE" sz="1200" kern="1200" dirty="0" smtClean="0">
                <a:solidFill>
                  <a:schemeClr val="tx1"/>
                </a:solidFill>
                <a:latin typeface="+mn-lt"/>
                <a:ea typeface="+mn-ea"/>
                <a:cs typeface="+mn-cs"/>
              </a:rPr>
              <a:t>Dubai International Arbitration Center (DIAC)</a:t>
            </a:r>
          </a:p>
          <a:p>
            <a:r>
              <a:rPr lang="en-US" sz="1200" kern="1200" dirty="0" smtClean="0">
                <a:solidFill>
                  <a:schemeClr val="tx1"/>
                </a:solidFill>
                <a:latin typeface="+mn-lt"/>
                <a:ea typeface="+mn-ea"/>
                <a:cs typeface="+mn-cs"/>
              </a:rPr>
              <a:t>Dubai Maritime City</a:t>
            </a:r>
          </a:p>
          <a:p>
            <a:r>
              <a:rPr lang="fr-FR" sz="1200" kern="1200" dirty="0" err="1" smtClean="0">
                <a:solidFill>
                  <a:schemeClr val="tx1"/>
                </a:solidFill>
                <a:latin typeface="+mn-lt"/>
                <a:ea typeface="+mn-ea"/>
                <a:cs typeface="+mn-cs"/>
              </a:rPr>
              <a:t>Dubai</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Outsource</a:t>
            </a:r>
            <a:r>
              <a:rPr lang="fr-FR" sz="1200" kern="1200" dirty="0" smtClean="0">
                <a:solidFill>
                  <a:schemeClr val="tx1"/>
                </a:solidFill>
                <a:latin typeface="+mn-lt"/>
                <a:ea typeface="+mn-ea"/>
                <a:cs typeface="+mn-cs"/>
              </a:rPr>
              <a:t> Zone (DOZ)</a:t>
            </a:r>
          </a:p>
          <a:p>
            <a:r>
              <a:rPr lang="nl-NL" sz="1200" kern="1200" dirty="0" smtClean="0">
                <a:solidFill>
                  <a:schemeClr val="tx1"/>
                </a:solidFill>
                <a:latin typeface="+mn-lt"/>
                <a:ea typeface="+mn-ea"/>
                <a:cs typeface="+mn-cs"/>
              </a:rPr>
              <a:t>Dubai Studio City - Dubailand</a:t>
            </a:r>
          </a:p>
          <a:p>
            <a:r>
              <a:rPr lang="en-US" sz="1200" kern="1200" dirty="0" smtClean="0">
                <a:solidFill>
                  <a:schemeClr val="tx1"/>
                </a:solidFill>
                <a:latin typeface="+mn-lt"/>
                <a:ea typeface="+mn-ea"/>
                <a:cs typeface="+mn-cs"/>
              </a:rPr>
              <a:t>Dubai Techno Park (TP) - under development, </a:t>
            </a:r>
            <a:r>
              <a:rPr lang="en-US" sz="1200" kern="1200" dirty="0" err="1" smtClean="0">
                <a:solidFill>
                  <a:schemeClr val="tx1"/>
                </a:solidFill>
                <a:latin typeface="+mn-lt"/>
                <a:ea typeface="+mn-ea"/>
                <a:cs typeface="+mn-cs"/>
              </a:rPr>
              <a:t>tel</a:t>
            </a:r>
            <a:r>
              <a:rPr lang="en-US" sz="1200" kern="1200" dirty="0" smtClean="0">
                <a:solidFill>
                  <a:schemeClr val="tx1"/>
                </a:solidFill>
                <a:latin typeface="+mn-lt"/>
                <a:ea typeface="+mn-ea"/>
                <a:cs typeface="+mn-cs"/>
              </a:rPr>
              <a:t> +971-4-3328835, fax +971-4-3328853, email </a:t>
            </a:r>
            <a:r>
              <a:rPr lang="en-US" sz="1200" kern="1200" dirty="0" err="1" smtClean="0">
                <a:solidFill>
                  <a:schemeClr val="tx1"/>
                </a:solidFill>
                <a:latin typeface="+mn-lt"/>
                <a:ea typeface="+mn-ea"/>
                <a:cs typeface="+mn-cs"/>
              </a:rPr>
              <a:t>info@tp.ae</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Dubai Textile Village - Al </a:t>
            </a:r>
            <a:r>
              <a:rPr lang="en-US" sz="1200" kern="1200" dirty="0" err="1" smtClean="0">
                <a:solidFill>
                  <a:schemeClr val="tx1"/>
                </a:solidFill>
                <a:latin typeface="+mn-lt"/>
                <a:ea typeface="+mn-ea"/>
                <a:cs typeface="+mn-cs"/>
              </a:rPr>
              <a:t>Awir</a:t>
            </a:r>
            <a:r>
              <a:rPr lang="en-US" sz="1200" kern="1200" dirty="0" smtClean="0">
                <a:solidFill>
                  <a:schemeClr val="tx1"/>
                </a:solidFill>
                <a:latin typeface="+mn-lt"/>
                <a:ea typeface="+mn-ea"/>
                <a:cs typeface="+mn-cs"/>
              </a:rPr>
              <a:t>, scheduled completion October 2005?</a:t>
            </a:r>
          </a:p>
          <a:p>
            <a:r>
              <a:rPr lang="en-US" sz="1200" kern="1200" dirty="0" err="1" smtClean="0">
                <a:solidFill>
                  <a:schemeClr val="tx1"/>
                </a:solidFill>
                <a:latin typeface="+mn-lt"/>
                <a:ea typeface="+mn-ea"/>
                <a:cs typeface="+mn-cs"/>
              </a:rPr>
              <a:t>eHosting</a:t>
            </a:r>
            <a:r>
              <a:rPr lang="en-US" sz="1200" kern="1200" dirty="0" smtClean="0">
                <a:solidFill>
                  <a:schemeClr val="tx1"/>
                </a:solidFill>
                <a:latin typeface="+mn-lt"/>
                <a:ea typeface="+mn-ea"/>
                <a:cs typeface="+mn-cs"/>
              </a:rPr>
              <a:t> Data Fort</a:t>
            </a:r>
          </a:p>
          <a:p>
            <a:r>
              <a:rPr lang="en-US" sz="1200" kern="1200" dirty="0" smtClean="0">
                <a:solidFill>
                  <a:schemeClr val="tx1"/>
                </a:solidFill>
                <a:latin typeface="+mn-lt"/>
                <a:ea typeface="+mn-ea"/>
                <a:cs typeface="+mn-cs"/>
              </a:rPr>
              <a:t>Heavy Equipment &amp; Trucks Free Zone</a:t>
            </a:r>
          </a:p>
          <a:p>
            <a:r>
              <a:rPr lang="fr-FR" sz="1200" kern="1200" dirty="0" smtClean="0">
                <a:solidFill>
                  <a:schemeClr val="tx1"/>
                </a:solidFill>
                <a:latin typeface="+mn-lt"/>
                <a:ea typeface="+mn-ea"/>
                <a:cs typeface="+mn-cs"/>
              </a:rPr>
              <a:t>International Media Production Zone</a:t>
            </a:r>
          </a:p>
          <a:p>
            <a:r>
              <a:rPr lang="en-US" sz="1200" kern="1200" dirty="0" smtClean="0">
                <a:solidFill>
                  <a:schemeClr val="tx1"/>
                </a:solidFill>
                <a:latin typeface="+mn-lt"/>
                <a:ea typeface="+mn-ea"/>
                <a:cs typeface="+mn-cs"/>
              </a:rPr>
              <a:t>Mohammad Bin Rashid Technology Park - Jebel Ali Area</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Future RAK free zones:</a:t>
            </a:r>
          </a:p>
          <a:p>
            <a:r>
              <a:rPr lang="en-US" sz="1200" kern="1200" dirty="0" smtClean="0">
                <a:solidFill>
                  <a:schemeClr val="tx1"/>
                </a:solidFill>
                <a:latin typeface="+mn-lt"/>
                <a:ea typeface="+mn-ea"/>
                <a:cs typeface="+mn-cs"/>
              </a:rPr>
              <a:t>RAK Center for Business Excellence or RAK Training Center for Business Excellence.</a:t>
            </a:r>
          </a:p>
          <a:p>
            <a:r>
              <a:rPr lang="en-US" sz="1200" kern="1200" dirty="0" smtClean="0">
                <a:solidFill>
                  <a:schemeClr val="tx1"/>
                </a:solidFill>
                <a:latin typeface="+mn-lt"/>
                <a:ea typeface="+mn-ea"/>
                <a:cs typeface="+mn-cs"/>
              </a:rPr>
              <a:t>RAK Education Zone.</a:t>
            </a:r>
          </a:p>
          <a:p>
            <a:r>
              <a:rPr lang="es-ES_tradnl" sz="1200" kern="1200" dirty="0" smtClean="0">
                <a:solidFill>
                  <a:schemeClr val="tx1"/>
                </a:solidFill>
                <a:latin typeface="+mn-lt"/>
                <a:ea typeface="+mn-ea"/>
                <a:cs typeface="+mn-cs"/>
              </a:rPr>
              <a:t>RAK </a:t>
            </a:r>
            <a:r>
              <a:rPr lang="es-ES_tradnl" sz="1200" kern="1200" dirty="0" err="1" smtClean="0">
                <a:solidFill>
                  <a:schemeClr val="tx1"/>
                </a:solidFill>
                <a:latin typeface="+mn-lt"/>
                <a:ea typeface="+mn-ea"/>
                <a:cs typeface="+mn-cs"/>
              </a:rPr>
              <a:t>Financial</a:t>
            </a:r>
            <a:r>
              <a:rPr lang="es-ES_tradnl" sz="1200" kern="1200" dirty="0" smtClean="0">
                <a:solidFill>
                  <a:schemeClr val="tx1"/>
                </a:solidFill>
                <a:latin typeface="+mn-lt"/>
                <a:ea typeface="+mn-ea"/>
                <a:cs typeface="+mn-cs"/>
              </a:rPr>
              <a:t> Center.</a:t>
            </a:r>
          </a:p>
          <a:p>
            <a:r>
              <a:rPr lang="en-US" sz="1200" kern="1200" dirty="0" smtClean="0">
                <a:solidFill>
                  <a:schemeClr val="tx1"/>
                </a:solidFill>
                <a:latin typeface="+mn-lt"/>
                <a:ea typeface="+mn-ea"/>
                <a:cs typeface="+mn-cs"/>
              </a:rPr>
              <a:t>RAK Industrial and Technology Park.</a:t>
            </a:r>
          </a:p>
          <a:p>
            <a:endParaRPr lang="en-US" dirty="0"/>
          </a:p>
        </p:txBody>
      </p:sp>
      <p:sp>
        <p:nvSpPr>
          <p:cNvPr id="4" name="Slide Number Placeholder 3"/>
          <p:cNvSpPr>
            <a:spLocks noGrp="1"/>
          </p:cNvSpPr>
          <p:nvPr>
            <p:ph type="sldNum" sz="quarter" idx="10"/>
          </p:nvPr>
        </p:nvSpPr>
        <p:spPr/>
        <p:txBody>
          <a:bodyPr/>
          <a:lstStyle/>
          <a:p>
            <a:fld id="{BE979BA8-BEB8-DA4C-ACDA-2457A08AC75E}" type="slidenum">
              <a:rPr lang="en-US" smtClean="0"/>
              <a:t>24</a:t>
            </a:fld>
            <a:endParaRPr lang="en-US"/>
          </a:p>
        </p:txBody>
      </p:sp>
    </p:spTree>
    <p:extLst>
      <p:ext uri="{BB962C8B-B14F-4D97-AF65-F5344CB8AC3E}">
        <p14:creationId xmlns:p14="http://schemas.microsoft.com/office/powerpoint/2010/main" val="161959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F279299B-46F0-2A49-93FE-32AE94ED6DB4}"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1725998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F279299B-46F0-2A49-93FE-32AE94ED6DB4}"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3260578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F279299B-46F0-2A49-93FE-32AE94ED6DB4}"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1344574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F279299B-46F0-2A49-93FE-32AE94ED6DB4}"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1506332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F279299B-46F0-2A49-93FE-32AE94ED6DB4}"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1733197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F279299B-46F0-2A49-93FE-32AE94ED6DB4}"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2664519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F279299B-46F0-2A49-93FE-32AE94ED6DB4}" type="datetimeFigureOut">
              <a:rPr lang="en-US" smtClean="0"/>
              <a:t>3/12/2013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4020454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F279299B-46F0-2A49-93FE-32AE94ED6DB4}" type="datetimeFigureOut">
              <a:rPr lang="en-US" smtClean="0"/>
              <a:t>3/12/2013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700255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9299B-46F0-2A49-93FE-32AE94ED6DB4}" type="datetimeFigureOut">
              <a:rPr lang="en-US" smtClean="0"/>
              <a:t>3/12/2013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1099472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F279299B-46F0-2A49-93FE-32AE94ED6DB4}"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205960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F279299B-46F0-2A49-93FE-32AE94ED6DB4}"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DB8433-07C0-2C41-8D6E-2ADC2D51920D}" type="slidenum">
              <a:rPr lang="en-US" smtClean="0"/>
              <a:t>‹N°›</a:t>
            </a:fld>
            <a:endParaRPr lang="en-US"/>
          </a:p>
        </p:txBody>
      </p:sp>
    </p:spTree>
    <p:extLst>
      <p:ext uri="{BB962C8B-B14F-4D97-AF65-F5344CB8AC3E}">
        <p14:creationId xmlns:p14="http://schemas.microsoft.com/office/powerpoint/2010/main" val="2952453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9299B-46F0-2A49-93FE-32AE94ED6DB4}" type="datetimeFigureOut">
              <a:rPr lang="en-US" smtClean="0"/>
              <a:t>3/12/2013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DB8433-07C0-2C41-8D6E-2ADC2D51920D}" type="slidenum">
              <a:rPr lang="en-US" smtClean="0"/>
              <a:t>‹N°›</a:t>
            </a:fld>
            <a:endParaRPr lang="en-US"/>
          </a:p>
        </p:txBody>
      </p:sp>
    </p:spTree>
    <p:extLst>
      <p:ext uri="{BB962C8B-B14F-4D97-AF65-F5344CB8AC3E}">
        <p14:creationId xmlns:p14="http://schemas.microsoft.com/office/powerpoint/2010/main" val="1967442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dubaifaqs.com/dubai-media-city.php" TargetMode="External"/><Relationship Id="rId2" Type="http://schemas.openxmlformats.org/officeDocument/2006/relationships/hyperlink" Target="http://www.dubaifaqs.com/dubai-knowledge-village.php" TargetMode="External"/><Relationship Id="rId1" Type="http://schemas.openxmlformats.org/officeDocument/2006/relationships/slideLayout" Target="../slideLayouts/slideLayout2.xml"/><Relationship Id="rId4" Type="http://schemas.openxmlformats.org/officeDocument/2006/relationships/hyperlink" Target="http://www.dubaifaqs.com/jebel-ali-free-zone-authority.php"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noAutofit/>
          </a:bodyPr>
          <a:lstStyle/>
          <a:p>
            <a:r>
              <a:rPr lang="en-US" sz="5400" dirty="0" err="1" smtClean="0"/>
              <a:t>Percez</a:t>
            </a:r>
            <a:r>
              <a:rPr lang="en-US" sz="5400" dirty="0" smtClean="0"/>
              <a:t> les </a:t>
            </a:r>
            <a:r>
              <a:rPr lang="en-US" sz="5400" dirty="0" err="1" smtClean="0"/>
              <a:t>Marchés</a:t>
            </a:r>
            <a:r>
              <a:rPr lang="en-US" sz="5400" dirty="0" smtClean="0"/>
              <a:t> du </a:t>
            </a:r>
            <a:r>
              <a:rPr lang="en-US" sz="5400" dirty="0" err="1" smtClean="0"/>
              <a:t>Golfe</a:t>
            </a:r>
            <a:r>
              <a:rPr lang="en-US" sz="5400" dirty="0" smtClean="0"/>
              <a:t> </a:t>
            </a:r>
            <a:r>
              <a:rPr lang="en-US" sz="5400" dirty="0" err="1" smtClean="0"/>
              <a:t>Persique</a:t>
            </a:r>
            <a:endParaRPr lang="en-US" sz="5400" dirty="0"/>
          </a:p>
        </p:txBody>
      </p:sp>
      <p:sp>
        <p:nvSpPr>
          <p:cNvPr id="3" name="Subtitle 2"/>
          <p:cNvSpPr>
            <a:spLocks noGrp="1"/>
          </p:cNvSpPr>
          <p:nvPr>
            <p:ph type="subTitle" idx="1"/>
          </p:nvPr>
        </p:nvSpPr>
        <p:spPr>
          <a:xfrm>
            <a:off x="1066800" y="3471333"/>
            <a:ext cx="6908800" cy="2777067"/>
          </a:xfrm>
        </p:spPr>
        <p:txBody>
          <a:bodyPr>
            <a:normAutofit fontScale="92500" lnSpcReduction="10000"/>
          </a:bodyPr>
          <a:lstStyle/>
          <a:p>
            <a:r>
              <a:rPr lang="en-US" b="1" dirty="0" smtClean="0"/>
              <a:t>Aspects </a:t>
            </a:r>
            <a:r>
              <a:rPr lang="en-US" b="1" dirty="0" err="1" smtClean="0"/>
              <a:t>Légaux</a:t>
            </a:r>
            <a:r>
              <a:rPr lang="en-US" b="1" dirty="0" smtClean="0"/>
              <a:t>: assurer son implantation </a:t>
            </a:r>
            <a:r>
              <a:rPr lang="en-US" b="1" dirty="0" err="1" smtClean="0"/>
              <a:t>dans</a:t>
            </a:r>
            <a:r>
              <a:rPr lang="en-US" b="1" dirty="0" smtClean="0"/>
              <a:t> la </a:t>
            </a:r>
            <a:r>
              <a:rPr lang="en-US" b="1" dirty="0" err="1" smtClean="0"/>
              <a:t>région</a:t>
            </a:r>
            <a:endParaRPr lang="en-US" b="1" dirty="0" smtClean="0"/>
          </a:p>
          <a:p>
            <a:r>
              <a:rPr lang="en-US" b="1" dirty="0" smtClean="0"/>
              <a:t>Par: Me Sam BAYAT</a:t>
            </a:r>
          </a:p>
          <a:p>
            <a:endParaRPr lang="en-US" b="1" dirty="0" smtClean="0"/>
          </a:p>
          <a:p>
            <a:r>
              <a:rPr lang="en-US" sz="2400" dirty="0" smtClean="0"/>
              <a:t>Montreal, 14</a:t>
            </a:r>
            <a:r>
              <a:rPr lang="en-US" sz="2400" baseline="30000" dirty="0" smtClean="0"/>
              <a:t>th</a:t>
            </a:r>
            <a:r>
              <a:rPr lang="en-US" sz="2400" dirty="0" smtClean="0"/>
              <a:t> of March 2013</a:t>
            </a:r>
          </a:p>
          <a:p>
            <a:r>
              <a:rPr lang="en-US" sz="2400" dirty="0" smtClean="0"/>
              <a:t>Board of trade of Metropolitan Montreal</a:t>
            </a:r>
            <a:endParaRPr lang="en-US" sz="2400" dirty="0"/>
          </a:p>
        </p:txBody>
      </p:sp>
    </p:spTree>
    <p:extLst>
      <p:ext uri="{BB962C8B-B14F-4D97-AF65-F5344CB8AC3E}">
        <p14:creationId xmlns:p14="http://schemas.microsoft.com/office/powerpoint/2010/main" val="2108484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Income tax</a:t>
            </a:r>
            <a:endParaRPr lang="en-US" dirty="0"/>
          </a:p>
        </p:txBody>
      </p:sp>
      <p:sp>
        <p:nvSpPr>
          <p:cNvPr id="3" name="Content Placeholder 2"/>
          <p:cNvSpPr>
            <a:spLocks noGrp="1"/>
          </p:cNvSpPr>
          <p:nvPr>
            <p:ph idx="1"/>
          </p:nvPr>
        </p:nvSpPr>
        <p:spPr/>
        <p:txBody>
          <a:bodyPr>
            <a:normAutofit fontScale="77500" lnSpcReduction="20000"/>
          </a:bodyPr>
          <a:lstStyle/>
          <a:p>
            <a:r>
              <a:rPr lang="en-US" dirty="0"/>
              <a:t>Different regime for </a:t>
            </a:r>
            <a:r>
              <a:rPr lang="en-US" dirty="0" smtClean="0"/>
              <a:t>nationals </a:t>
            </a:r>
            <a:r>
              <a:rPr lang="en-US" dirty="0"/>
              <a:t>and </a:t>
            </a:r>
            <a:r>
              <a:rPr lang="en-US" dirty="0" smtClean="0"/>
              <a:t>expatriates</a:t>
            </a:r>
          </a:p>
          <a:p>
            <a:r>
              <a:rPr lang="en-US" dirty="0" smtClean="0"/>
              <a:t>No personal income tax</a:t>
            </a:r>
          </a:p>
          <a:p>
            <a:r>
              <a:rPr lang="en-US" dirty="0" smtClean="0"/>
              <a:t>Some corporate taxes:</a:t>
            </a:r>
          </a:p>
          <a:p>
            <a:pPr lvl="1"/>
            <a:r>
              <a:rPr lang="en-US" dirty="0" smtClean="0"/>
              <a:t>Direct</a:t>
            </a:r>
          </a:p>
          <a:p>
            <a:pPr lvl="1"/>
            <a:r>
              <a:rPr lang="en-US" dirty="0" smtClean="0"/>
              <a:t>Indirect</a:t>
            </a:r>
          </a:p>
          <a:p>
            <a:pPr lvl="1"/>
            <a:r>
              <a:rPr lang="en-US" dirty="0" smtClean="0"/>
              <a:t>Usually on net profits – normally range 10 to 20%</a:t>
            </a:r>
          </a:p>
          <a:p>
            <a:r>
              <a:rPr lang="en-US" dirty="0" smtClean="0"/>
              <a:t>Municipal taxes –5% services / on lease (5% residential and 10% commercial)</a:t>
            </a:r>
          </a:p>
          <a:p>
            <a:r>
              <a:rPr lang="en-US" dirty="0" smtClean="0"/>
              <a:t>Since January </a:t>
            </a:r>
            <a:r>
              <a:rPr lang="en-US" dirty="0"/>
              <a:t>2003, </a:t>
            </a:r>
            <a:r>
              <a:rPr lang="en-US" dirty="0" smtClean="0"/>
              <a:t>unified customs fees in GCC </a:t>
            </a:r>
            <a:r>
              <a:rPr lang="en-US" dirty="0"/>
              <a:t>countries, following the establishment of a customs union between the six Gulf States</a:t>
            </a:r>
            <a:r>
              <a:rPr lang="en-US" dirty="0" smtClean="0"/>
              <a:t>.</a:t>
            </a:r>
          </a:p>
          <a:p>
            <a:r>
              <a:rPr lang="en-US" dirty="0" smtClean="0"/>
              <a:t>Double taxation Agreements</a:t>
            </a:r>
          </a:p>
          <a:p>
            <a:endParaRPr lang="en-US" dirty="0"/>
          </a:p>
        </p:txBody>
      </p:sp>
    </p:spTree>
    <p:extLst>
      <p:ext uri="{BB962C8B-B14F-4D97-AF65-F5344CB8AC3E}">
        <p14:creationId xmlns:p14="http://schemas.microsoft.com/office/powerpoint/2010/main" val="2104815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Labor and Immigration laws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All expatriates need a labor card/permit and National ID</a:t>
            </a:r>
          </a:p>
          <a:p>
            <a:r>
              <a:rPr lang="en-US" dirty="0" smtClean="0"/>
              <a:t>Investors don</a:t>
            </a:r>
            <a:r>
              <a:rPr lang="fr-FR" dirty="0" smtClean="0"/>
              <a:t>’</a:t>
            </a:r>
            <a:r>
              <a:rPr lang="en-US" dirty="0" smtClean="0"/>
              <a:t>t need a labor permit</a:t>
            </a:r>
          </a:p>
          <a:p>
            <a:r>
              <a:rPr lang="en-US" dirty="0" smtClean="0"/>
              <a:t>No part time work or 2</a:t>
            </a:r>
            <a:r>
              <a:rPr lang="en-US" baseline="30000" dirty="0" smtClean="0"/>
              <a:t>nd</a:t>
            </a:r>
            <a:r>
              <a:rPr lang="en-US" dirty="0" smtClean="0"/>
              <a:t> job</a:t>
            </a:r>
          </a:p>
          <a:p>
            <a:endParaRPr lang="en-US" dirty="0" smtClean="0"/>
          </a:p>
          <a:p>
            <a:r>
              <a:rPr lang="en-US" dirty="0" smtClean="0"/>
              <a:t>All expatriates need a residency permit</a:t>
            </a:r>
          </a:p>
          <a:p>
            <a:pPr lvl="1"/>
            <a:r>
              <a:rPr lang="en-US" dirty="0"/>
              <a:t>Dependents?</a:t>
            </a:r>
          </a:p>
          <a:p>
            <a:endParaRPr lang="en-US" dirty="0" smtClean="0"/>
          </a:p>
          <a:p>
            <a:r>
              <a:rPr lang="en-US" dirty="0" smtClean="0"/>
              <a:t>Canadians we need a visitor visa!?!</a:t>
            </a:r>
          </a:p>
          <a:p>
            <a:r>
              <a:rPr lang="en-US" dirty="0" smtClean="0"/>
              <a:t>No multiple visas but easy to obtain a single visitor visa</a:t>
            </a:r>
          </a:p>
          <a:p>
            <a:r>
              <a:rPr lang="en-US" dirty="0" smtClean="0"/>
              <a:t>Europeans (all OECD) need no entry visitor visa</a:t>
            </a:r>
          </a:p>
          <a:p>
            <a:endParaRPr lang="en-US" dirty="0"/>
          </a:p>
          <a:p>
            <a:r>
              <a:rPr lang="en-US" dirty="0"/>
              <a:t>N</a:t>
            </a:r>
            <a:r>
              <a:rPr lang="en-US" dirty="0" smtClean="0"/>
              <a:t>ationalization of work force</a:t>
            </a:r>
          </a:p>
        </p:txBody>
      </p:sp>
    </p:spTree>
    <p:extLst>
      <p:ext uri="{BB962C8B-B14F-4D97-AF65-F5344CB8AC3E}">
        <p14:creationId xmlns:p14="http://schemas.microsoft.com/office/powerpoint/2010/main" val="3977747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Litigation and arbitrage</a:t>
            </a:r>
            <a:endParaRPr lang="en-US" dirty="0"/>
          </a:p>
        </p:txBody>
      </p:sp>
      <p:sp>
        <p:nvSpPr>
          <p:cNvPr id="3" name="Content Placeholder 2"/>
          <p:cNvSpPr>
            <a:spLocks noGrp="1"/>
          </p:cNvSpPr>
          <p:nvPr>
            <p:ph idx="1"/>
          </p:nvPr>
        </p:nvSpPr>
        <p:spPr/>
        <p:txBody>
          <a:bodyPr/>
          <a:lstStyle/>
          <a:p>
            <a:r>
              <a:rPr lang="en-US" dirty="0" smtClean="0"/>
              <a:t>Good court system</a:t>
            </a:r>
          </a:p>
          <a:p>
            <a:r>
              <a:rPr lang="en-US" dirty="0" smtClean="0"/>
              <a:t>Arbitrage is governed by civil procedure code, if explicitly mentioned in the contract.</a:t>
            </a:r>
          </a:p>
          <a:p>
            <a:r>
              <a:rPr lang="en-US" dirty="0" smtClean="0"/>
              <a:t>Many local/affiliated arbitrage centers;</a:t>
            </a:r>
          </a:p>
          <a:p>
            <a:pPr lvl="1"/>
            <a:r>
              <a:rPr lang="en-US" dirty="0" smtClean="0"/>
              <a:t>Dubai International Arbitrage </a:t>
            </a:r>
            <a:r>
              <a:rPr lang="en-US" dirty="0" err="1" smtClean="0"/>
              <a:t>centre</a:t>
            </a:r>
            <a:endParaRPr lang="en-US" dirty="0" smtClean="0"/>
          </a:p>
          <a:p>
            <a:pPr lvl="1"/>
            <a:r>
              <a:rPr lang="en-US" dirty="0" smtClean="0"/>
              <a:t>Intellectual property rights</a:t>
            </a:r>
          </a:p>
          <a:p>
            <a:pPr lvl="1"/>
            <a:r>
              <a:rPr lang="en-US" dirty="0" smtClean="0"/>
              <a:t>Bahrain chamber of dispute resolution</a:t>
            </a:r>
          </a:p>
          <a:p>
            <a:pPr lvl="1"/>
            <a:r>
              <a:rPr lang="de-DE" dirty="0" err="1"/>
              <a:t>Qatar</a:t>
            </a:r>
            <a:r>
              <a:rPr lang="de-DE" dirty="0"/>
              <a:t> International Arbitration </a:t>
            </a:r>
            <a:r>
              <a:rPr lang="de-DE" dirty="0" err="1"/>
              <a:t>Centre</a:t>
            </a:r>
            <a:endParaRPr lang="en-US" dirty="0"/>
          </a:p>
        </p:txBody>
      </p:sp>
    </p:spTree>
    <p:extLst>
      <p:ext uri="{BB962C8B-B14F-4D97-AF65-F5344CB8AC3E}">
        <p14:creationId xmlns:p14="http://schemas.microsoft.com/office/powerpoint/2010/main" val="3505899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Intellectual property laws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a:t>
            </a:r>
            <a:r>
              <a:rPr lang="en-US" dirty="0"/>
              <a:t>Patents, Designs and Industrial Models </a:t>
            </a:r>
            <a:r>
              <a:rPr lang="en-US" dirty="0" smtClean="0"/>
              <a:t>Law which </a:t>
            </a:r>
            <a:r>
              <a:rPr lang="en-US" dirty="0"/>
              <a:t>protects a patent for up to 20 years and a utility patent for 10 years. Patents need to be worked within four years of filing. Designs are protected for up to 15 years from the date of registration.</a:t>
            </a:r>
          </a:p>
          <a:p>
            <a:r>
              <a:rPr lang="en-US" dirty="0" smtClean="0"/>
              <a:t>trademarks </a:t>
            </a:r>
            <a:r>
              <a:rPr lang="en-US" dirty="0"/>
              <a:t>are valid for 10 years from date of filing and can be renewed for periods of 10 years</a:t>
            </a:r>
            <a:r>
              <a:rPr lang="en-US" dirty="0" smtClean="0"/>
              <a:t>.</a:t>
            </a:r>
            <a:endParaRPr lang="en-US" dirty="0"/>
          </a:p>
          <a:p>
            <a:r>
              <a:rPr lang="en-US" dirty="0" smtClean="0"/>
              <a:t>The </a:t>
            </a:r>
            <a:r>
              <a:rPr lang="en-US" dirty="0"/>
              <a:t>Copyright Law </a:t>
            </a:r>
            <a:r>
              <a:rPr lang="en-US" dirty="0" smtClean="0"/>
              <a:t>which </a:t>
            </a:r>
            <a:r>
              <a:rPr lang="en-US" dirty="0"/>
              <a:t>is optional, grants protection for the lifetime of the author plus 25 years. This applies to cinematographic films, works of art, works made by corporate bodies and works of art published under pen names. Photographic works</a:t>
            </a:r>
          </a:p>
          <a:p>
            <a:r>
              <a:rPr lang="en-US" dirty="0"/>
              <a:t>Photographic works are protected for 10 years only</a:t>
            </a:r>
            <a:r>
              <a:rPr lang="en-US" dirty="0" smtClean="0"/>
              <a:t>.</a:t>
            </a:r>
            <a:endParaRPr lang="en-US" dirty="0"/>
          </a:p>
        </p:txBody>
      </p:sp>
    </p:spTree>
    <p:extLst>
      <p:ext uri="{BB962C8B-B14F-4D97-AF65-F5344CB8AC3E}">
        <p14:creationId xmlns:p14="http://schemas.microsoft.com/office/powerpoint/2010/main" val="362302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Sharia laws</a:t>
            </a:r>
          </a:p>
        </p:txBody>
      </p:sp>
      <p:sp>
        <p:nvSpPr>
          <p:cNvPr id="3" name="Content Placeholder 2"/>
          <p:cNvSpPr>
            <a:spLocks noGrp="1"/>
          </p:cNvSpPr>
          <p:nvPr>
            <p:ph idx="1"/>
          </p:nvPr>
        </p:nvSpPr>
        <p:spPr/>
        <p:txBody>
          <a:bodyPr>
            <a:normAutofit/>
          </a:bodyPr>
          <a:lstStyle/>
          <a:p>
            <a:r>
              <a:rPr lang="en-US" dirty="0"/>
              <a:t>The Ministry of Justice governs the </a:t>
            </a:r>
            <a:r>
              <a:rPr lang="en-US" dirty="0" err="1"/>
              <a:t>Shari'a</a:t>
            </a:r>
            <a:r>
              <a:rPr lang="en-US" dirty="0"/>
              <a:t> </a:t>
            </a:r>
            <a:r>
              <a:rPr lang="en-US" dirty="0" smtClean="0"/>
              <a:t>Courts.</a:t>
            </a:r>
          </a:p>
          <a:p>
            <a:r>
              <a:rPr lang="en-US" dirty="0" smtClean="0"/>
              <a:t>The </a:t>
            </a:r>
            <a:r>
              <a:rPr lang="en-US" dirty="0" err="1"/>
              <a:t>Shari'a</a:t>
            </a:r>
            <a:r>
              <a:rPr lang="en-US" dirty="0"/>
              <a:t> Courts have three </a:t>
            </a:r>
            <a:r>
              <a:rPr lang="en-US" dirty="0" smtClean="0"/>
              <a:t>sections:</a:t>
            </a:r>
          </a:p>
          <a:p>
            <a:pPr lvl="1"/>
            <a:r>
              <a:rPr lang="en-US" dirty="0" smtClean="0"/>
              <a:t> </a:t>
            </a:r>
            <a:r>
              <a:rPr lang="en-US" dirty="0"/>
              <a:t>Ordinary Courts; Summary Courts; and Courts of </a:t>
            </a:r>
            <a:r>
              <a:rPr lang="en-US" dirty="0" smtClean="0"/>
              <a:t>Appeal.</a:t>
            </a:r>
          </a:p>
          <a:p>
            <a:r>
              <a:rPr lang="en-US" dirty="0" smtClean="0"/>
              <a:t>Islam </a:t>
            </a:r>
            <a:r>
              <a:rPr lang="en-US" dirty="0"/>
              <a:t>is the official religion </a:t>
            </a:r>
            <a:r>
              <a:rPr lang="en-US" dirty="0" smtClean="0"/>
              <a:t>and </a:t>
            </a:r>
            <a:r>
              <a:rPr lang="en-US" dirty="0"/>
              <a:t>... Islamic Sharia is a main source of </a:t>
            </a:r>
            <a:r>
              <a:rPr lang="en-US" dirty="0" smtClean="0"/>
              <a:t>legislation</a:t>
            </a:r>
            <a:endParaRPr lang="en-US" dirty="0"/>
          </a:p>
          <a:p>
            <a:endParaRPr lang="en-US" dirty="0"/>
          </a:p>
        </p:txBody>
      </p:sp>
    </p:spTree>
    <p:extLst>
      <p:ext uri="{BB962C8B-B14F-4D97-AF65-F5344CB8AC3E}">
        <p14:creationId xmlns:p14="http://schemas.microsoft.com/office/powerpoint/2010/main" val="40477424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Sharia </a:t>
            </a:r>
            <a:r>
              <a:rPr lang="en-US" dirty="0"/>
              <a:t>laws</a:t>
            </a:r>
          </a:p>
        </p:txBody>
      </p:sp>
      <p:sp>
        <p:nvSpPr>
          <p:cNvPr id="3" name="Content Placeholder 2"/>
          <p:cNvSpPr>
            <a:spLocks noGrp="1"/>
          </p:cNvSpPr>
          <p:nvPr>
            <p:ph idx="1"/>
          </p:nvPr>
        </p:nvSpPr>
        <p:spPr/>
        <p:txBody>
          <a:bodyPr>
            <a:normAutofit lnSpcReduction="10000"/>
          </a:bodyPr>
          <a:lstStyle/>
          <a:p>
            <a:r>
              <a:rPr lang="en-US" dirty="0" smtClean="0"/>
              <a:t>Elements </a:t>
            </a:r>
            <a:r>
              <a:rPr lang="en-US" dirty="0"/>
              <a:t>of the nation's criminal code offer f</a:t>
            </a:r>
            <a:r>
              <a:rPr lang="en-US" dirty="0" smtClean="0"/>
              <a:t>or </a:t>
            </a:r>
            <a:r>
              <a:rPr lang="en-US" dirty="0"/>
              <a:t>instance, payment of blood money in the event of a death or injury is allowed according to </a:t>
            </a:r>
            <a:r>
              <a:rPr lang="en-US" dirty="0" smtClean="0"/>
              <a:t>Sharia.</a:t>
            </a:r>
          </a:p>
          <a:p>
            <a:r>
              <a:rPr lang="en-US" dirty="0" smtClean="0"/>
              <a:t>Crimes </a:t>
            </a:r>
            <a:r>
              <a:rPr lang="en-US" dirty="0"/>
              <a:t>such as the desertion of Islam, fornication, murder, theft, adultery and homosexuality - all crimes classified as "Al </a:t>
            </a:r>
            <a:r>
              <a:rPr lang="en-US" dirty="0" err="1"/>
              <a:t>Hudud</a:t>
            </a:r>
            <a:r>
              <a:rPr lang="en-US" dirty="0"/>
              <a:t>" in Arabic - are punishable by </a:t>
            </a:r>
            <a:r>
              <a:rPr lang="en-US" dirty="0" smtClean="0"/>
              <a:t>predetermined.</a:t>
            </a:r>
            <a:endParaRPr lang="en-US" dirty="0"/>
          </a:p>
        </p:txBody>
      </p:sp>
    </p:spTree>
    <p:extLst>
      <p:ext uri="{BB962C8B-B14F-4D97-AF65-F5344CB8AC3E}">
        <p14:creationId xmlns:p14="http://schemas.microsoft.com/office/powerpoint/2010/main" val="4294351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Companies – Canada vs. GCC</a:t>
            </a:r>
            <a:endParaRPr lang="en-US" dirty="0"/>
          </a:p>
        </p:txBody>
      </p:sp>
      <p:sp>
        <p:nvSpPr>
          <p:cNvPr id="3" name="Content Placeholder 2"/>
          <p:cNvSpPr>
            <a:spLocks noGrp="1"/>
          </p:cNvSpPr>
          <p:nvPr>
            <p:ph idx="1"/>
          </p:nvPr>
        </p:nvSpPr>
        <p:spPr/>
        <p:txBody>
          <a:bodyPr/>
          <a:lstStyle/>
          <a:p>
            <a:r>
              <a:rPr lang="en-US" dirty="0" smtClean="0"/>
              <a:t>Canada: Federal / Provincial</a:t>
            </a:r>
          </a:p>
          <a:p>
            <a:r>
              <a:rPr lang="en-US" dirty="0" smtClean="0"/>
              <a:t>GCC:</a:t>
            </a:r>
          </a:p>
          <a:p>
            <a:pPr lvl="1"/>
            <a:r>
              <a:rPr lang="en-US" dirty="0"/>
              <a:t>N</a:t>
            </a:r>
            <a:r>
              <a:rPr lang="en-US" dirty="0" smtClean="0"/>
              <a:t>ormal LLC and General Trading LLC – 51/49</a:t>
            </a:r>
          </a:p>
          <a:p>
            <a:pPr lvl="1"/>
            <a:r>
              <a:rPr lang="en-US" dirty="0" smtClean="0"/>
              <a:t>Free zone – 100%</a:t>
            </a:r>
          </a:p>
          <a:p>
            <a:pPr lvl="1"/>
            <a:r>
              <a:rPr lang="en-US" dirty="0" smtClean="0"/>
              <a:t>Establishment – 100%</a:t>
            </a:r>
          </a:p>
          <a:p>
            <a:pPr lvl="1"/>
            <a:r>
              <a:rPr lang="en-US" dirty="0" smtClean="0"/>
              <a:t>Agency Rep.</a:t>
            </a:r>
          </a:p>
          <a:p>
            <a:r>
              <a:rPr lang="en-US" dirty="0" smtClean="0"/>
              <a:t>Iran:</a:t>
            </a:r>
          </a:p>
          <a:p>
            <a:pPr lvl="1"/>
            <a:r>
              <a:rPr lang="en-US" dirty="0" smtClean="0"/>
              <a:t>LLC at 51/49 and </a:t>
            </a:r>
            <a:r>
              <a:rPr lang="en-US" dirty="0"/>
              <a:t>F</a:t>
            </a:r>
            <a:r>
              <a:rPr lang="en-US" dirty="0" smtClean="0"/>
              <a:t>ree zones (several eco. zones)</a:t>
            </a:r>
          </a:p>
          <a:p>
            <a:pPr marL="57150" indent="0">
              <a:buNone/>
            </a:pPr>
            <a:endParaRPr lang="en-US" dirty="0" smtClean="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933067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 Government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Federal government</a:t>
            </a:r>
          </a:p>
          <a:p>
            <a:pPr lvl="1"/>
            <a:r>
              <a:rPr lang="en-US" dirty="0" smtClean="0"/>
              <a:t>Constitution!</a:t>
            </a:r>
          </a:p>
          <a:p>
            <a:r>
              <a:rPr lang="en-US" dirty="0" smtClean="0"/>
              <a:t>7 Emirates – local governments:</a:t>
            </a:r>
          </a:p>
          <a:p>
            <a:pPr lvl="1"/>
            <a:r>
              <a:rPr lang="en-US" dirty="0" smtClean="0"/>
              <a:t>Abu Dhabi*</a:t>
            </a:r>
          </a:p>
          <a:p>
            <a:pPr lvl="1"/>
            <a:r>
              <a:rPr lang="en-US" dirty="0" smtClean="0"/>
              <a:t>Dubai</a:t>
            </a:r>
          </a:p>
          <a:p>
            <a:pPr lvl="1"/>
            <a:r>
              <a:rPr lang="en-US" dirty="0" smtClean="0"/>
              <a:t>Sharjah*</a:t>
            </a:r>
          </a:p>
          <a:p>
            <a:pPr lvl="1"/>
            <a:r>
              <a:rPr lang="en-US" dirty="0" err="1" smtClean="0"/>
              <a:t>Ras</a:t>
            </a:r>
            <a:r>
              <a:rPr lang="en-US" dirty="0" smtClean="0"/>
              <a:t> Al-</a:t>
            </a:r>
            <a:r>
              <a:rPr lang="en-US" dirty="0" err="1" smtClean="0"/>
              <a:t>Khaimah</a:t>
            </a:r>
            <a:endParaRPr lang="en-US" dirty="0" smtClean="0"/>
          </a:p>
          <a:p>
            <a:pPr lvl="1"/>
            <a:r>
              <a:rPr lang="en-US" dirty="0" smtClean="0"/>
              <a:t>Fujairah*</a:t>
            </a:r>
          </a:p>
          <a:p>
            <a:pPr lvl="1"/>
            <a:r>
              <a:rPr lang="en-US" dirty="0" smtClean="0"/>
              <a:t>Umm Al-</a:t>
            </a:r>
            <a:r>
              <a:rPr lang="en-US" dirty="0" err="1" smtClean="0"/>
              <a:t>Quwain</a:t>
            </a:r>
            <a:r>
              <a:rPr lang="en-US" dirty="0" smtClean="0"/>
              <a:t>**</a:t>
            </a:r>
          </a:p>
          <a:p>
            <a:pPr lvl="1"/>
            <a:r>
              <a:rPr lang="en-US" dirty="0" smtClean="0"/>
              <a:t>Ajman*</a:t>
            </a:r>
            <a:endParaRPr lang="en-US" dirty="0"/>
          </a:p>
        </p:txBody>
      </p:sp>
    </p:spTree>
    <p:extLst>
      <p:ext uri="{BB962C8B-B14F-4D97-AF65-F5344CB8AC3E}">
        <p14:creationId xmlns:p14="http://schemas.microsoft.com/office/powerpoint/2010/main" val="42061071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 Judicial</a:t>
            </a:r>
            <a:endParaRPr lang="en-US" dirty="0"/>
          </a:p>
        </p:txBody>
      </p:sp>
      <p:sp>
        <p:nvSpPr>
          <p:cNvPr id="3" name="Content Placeholder 2"/>
          <p:cNvSpPr>
            <a:spLocks noGrp="1"/>
          </p:cNvSpPr>
          <p:nvPr>
            <p:ph idx="1"/>
          </p:nvPr>
        </p:nvSpPr>
        <p:spPr/>
        <p:txBody>
          <a:bodyPr/>
          <a:lstStyle/>
          <a:p>
            <a:r>
              <a:rPr lang="en-US" dirty="0" smtClean="0"/>
              <a:t>The Judicial System:</a:t>
            </a:r>
          </a:p>
          <a:p>
            <a:pPr lvl="1"/>
            <a:r>
              <a:rPr lang="en-US" dirty="0" smtClean="0"/>
              <a:t>Two court system, Federal and local system.</a:t>
            </a:r>
          </a:p>
          <a:p>
            <a:pPr lvl="1"/>
            <a:r>
              <a:rPr lang="en-US" dirty="0" smtClean="0"/>
              <a:t>Federal: first instance, appeal and </a:t>
            </a:r>
            <a:r>
              <a:rPr lang="en-US" dirty="0" err="1" smtClean="0"/>
              <a:t>ferderal</a:t>
            </a:r>
            <a:r>
              <a:rPr lang="en-US" dirty="0" smtClean="0"/>
              <a:t> supreme court.</a:t>
            </a:r>
          </a:p>
          <a:p>
            <a:pPr lvl="2"/>
            <a:r>
              <a:rPr lang="en-US" dirty="0" smtClean="0"/>
              <a:t>Each emirates has court of appeal and first instance. While the supreme court in located in Abu Dhabi.</a:t>
            </a:r>
          </a:p>
          <a:p>
            <a:pPr lvl="1"/>
            <a:r>
              <a:rPr lang="en-US" dirty="0" smtClean="0"/>
              <a:t>Sharia courts</a:t>
            </a:r>
          </a:p>
          <a:p>
            <a:pPr lvl="2"/>
            <a:r>
              <a:rPr lang="en-US" dirty="0" smtClean="0"/>
              <a:t>Personal status, but expanding to civil commercial and serious criminal offenses</a:t>
            </a:r>
          </a:p>
          <a:p>
            <a:endParaRPr lang="en-US" dirty="0"/>
          </a:p>
        </p:txBody>
      </p:sp>
    </p:spTree>
    <p:extLst>
      <p:ext uri="{BB962C8B-B14F-4D97-AF65-F5344CB8AC3E}">
        <p14:creationId xmlns:p14="http://schemas.microsoft.com/office/powerpoint/2010/main" val="13424994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 Establishing a business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We will discus only about two types:</a:t>
            </a:r>
          </a:p>
          <a:p>
            <a:pPr lvl="1"/>
            <a:r>
              <a:rPr lang="en-US" dirty="0" smtClean="0"/>
              <a:t>Limited </a:t>
            </a:r>
            <a:r>
              <a:rPr lang="en-US" dirty="0"/>
              <a:t>Liability </a:t>
            </a:r>
            <a:r>
              <a:rPr lang="en-US" dirty="0" smtClean="0"/>
              <a:t>Companies – 51/49</a:t>
            </a:r>
            <a:endParaRPr lang="en-US" dirty="0"/>
          </a:p>
          <a:p>
            <a:pPr lvl="1"/>
            <a:r>
              <a:rPr lang="en-US" dirty="0"/>
              <a:t>Registering in a free </a:t>
            </a:r>
            <a:r>
              <a:rPr lang="en-US" dirty="0" smtClean="0"/>
              <a:t>zone – 100%</a:t>
            </a:r>
          </a:p>
          <a:p>
            <a:r>
              <a:rPr lang="en-US" dirty="0" smtClean="0"/>
              <a:t>Average of 15 days to set up business</a:t>
            </a:r>
          </a:p>
          <a:p>
            <a:endParaRPr lang="en-US" dirty="0" smtClean="0"/>
          </a:p>
          <a:p>
            <a:r>
              <a:rPr lang="en-US" dirty="0" smtClean="0"/>
              <a:t>Process to set up an LLC:</a:t>
            </a:r>
          </a:p>
          <a:p>
            <a:pPr lvl="1"/>
            <a:r>
              <a:rPr lang="en-US" dirty="0" smtClean="0"/>
              <a:t>Register name by DED</a:t>
            </a:r>
          </a:p>
          <a:p>
            <a:pPr lvl="1"/>
            <a:r>
              <a:rPr lang="en-US" dirty="0" smtClean="0"/>
              <a:t>Articles of association</a:t>
            </a:r>
          </a:p>
          <a:p>
            <a:pPr lvl="1"/>
            <a:r>
              <a:rPr lang="en-US" dirty="0" smtClean="0"/>
              <a:t>Application for a trade license at DED</a:t>
            </a:r>
          </a:p>
          <a:p>
            <a:pPr lvl="2"/>
            <a:r>
              <a:rPr lang="en-US" dirty="0" smtClean="0"/>
              <a:t>Office lease and registered capital</a:t>
            </a:r>
          </a:p>
          <a:p>
            <a:pPr lvl="1"/>
            <a:r>
              <a:rPr lang="en-US" dirty="0" smtClean="0"/>
              <a:t>Publication in commercial registry</a:t>
            </a:r>
          </a:p>
          <a:p>
            <a:pPr lvl="1"/>
            <a:r>
              <a:rPr lang="en-US" dirty="0" smtClean="0"/>
              <a:t>License to be issued</a:t>
            </a:r>
          </a:p>
          <a:p>
            <a:pPr lvl="1"/>
            <a:endParaRPr lang="en-US" dirty="0" smtClean="0"/>
          </a:p>
          <a:p>
            <a:r>
              <a:rPr lang="en-US" dirty="0" smtClean="0"/>
              <a:t>Talks to abolish the 49/51 rule</a:t>
            </a:r>
            <a:endParaRPr lang="en-US" dirty="0"/>
          </a:p>
          <a:p>
            <a:endParaRPr lang="en-US" dirty="0"/>
          </a:p>
        </p:txBody>
      </p:sp>
    </p:spTree>
    <p:extLst>
      <p:ext uri="{BB962C8B-B14F-4D97-AF65-F5344CB8AC3E}">
        <p14:creationId xmlns:p14="http://schemas.microsoft.com/office/powerpoint/2010/main" val="11023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 – Legal notice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The information in this presentation:</a:t>
            </a:r>
            <a:endParaRPr lang="en-US" b="1" dirty="0"/>
          </a:p>
          <a:p>
            <a:r>
              <a:rPr lang="en-US" dirty="0" smtClean="0"/>
              <a:t>Are of </a:t>
            </a:r>
            <a:r>
              <a:rPr lang="en-US" dirty="0"/>
              <a:t>a general nature only and is not intended to address the specific circumstances of any particular individual or </a:t>
            </a:r>
            <a:r>
              <a:rPr lang="en-US" dirty="0" smtClean="0"/>
              <a:t>entity</a:t>
            </a:r>
            <a:endParaRPr lang="en-US" dirty="0"/>
          </a:p>
          <a:p>
            <a:r>
              <a:rPr lang="en-US" dirty="0"/>
              <a:t>N</a:t>
            </a:r>
            <a:r>
              <a:rPr lang="en-US" dirty="0" smtClean="0"/>
              <a:t>ot </a:t>
            </a:r>
            <a:r>
              <a:rPr lang="en-US" dirty="0"/>
              <a:t>necessarily comprehensive, complete, accurate or up to </a:t>
            </a:r>
            <a:r>
              <a:rPr lang="en-US" dirty="0" smtClean="0"/>
              <a:t>date</a:t>
            </a:r>
            <a:endParaRPr lang="en-US" dirty="0"/>
          </a:p>
          <a:p>
            <a:r>
              <a:rPr lang="en-US" dirty="0" smtClean="0"/>
              <a:t>Is not </a:t>
            </a:r>
            <a:r>
              <a:rPr lang="en-US" dirty="0"/>
              <a:t>professional or legal advice (if you need specific advice, you should always consult a suitably qualified professional</a:t>
            </a:r>
            <a:r>
              <a:rPr lang="en-US" dirty="0" smtClean="0"/>
              <a:t>)</a:t>
            </a:r>
          </a:p>
          <a:p>
            <a:endParaRPr lang="en-US" dirty="0"/>
          </a:p>
          <a:p>
            <a:pPr marL="0" indent="0">
              <a:buNone/>
            </a:pPr>
            <a:r>
              <a:rPr lang="en-US" b="1" dirty="0"/>
              <a:t>Copyright </a:t>
            </a:r>
            <a:r>
              <a:rPr lang="en-US" b="1" dirty="0" smtClean="0"/>
              <a:t>notice</a:t>
            </a:r>
            <a:r>
              <a:rPr lang="en-US" dirty="0" smtClean="0"/>
              <a:t> 	Reproduction is not authorized.</a:t>
            </a:r>
            <a:endParaRPr lang="en-US" dirty="0"/>
          </a:p>
        </p:txBody>
      </p:sp>
    </p:spTree>
    <p:extLst>
      <p:ext uri="{BB962C8B-B14F-4D97-AF65-F5344CB8AC3E}">
        <p14:creationId xmlns:p14="http://schemas.microsoft.com/office/powerpoint/2010/main" val="10264327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a:t>
            </a:r>
            <a:r>
              <a:rPr lang="en-US" dirty="0"/>
              <a:t>– </a:t>
            </a:r>
            <a:r>
              <a:rPr lang="en-US" dirty="0" smtClean="0"/>
              <a:t>Labor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Once a license is issued:</a:t>
            </a:r>
          </a:p>
          <a:p>
            <a:pPr lvl="1"/>
            <a:r>
              <a:rPr lang="en-US" dirty="0" smtClean="0"/>
              <a:t>Application package to labor</a:t>
            </a:r>
          </a:p>
          <a:p>
            <a:pPr lvl="1"/>
            <a:r>
              <a:rPr lang="en-US" dirty="0" smtClean="0"/>
              <a:t>identifying a PRO for formalities</a:t>
            </a:r>
          </a:p>
          <a:p>
            <a:pPr lvl="1"/>
            <a:r>
              <a:rPr lang="en-US" dirty="0" smtClean="0"/>
              <a:t>deposit of AED 3,000 per employee</a:t>
            </a:r>
          </a:p>
          <a:p>
            <a:pPr lvl="1"/>
            <a:r>
              <a:rPr lang="en-US" dirty="0" smtClean="0"/>
              <a:t>Employment contract and Work permits</a:t>
            </a:r>
          </a:p>
          <a:p>
            <a:r>
              <a:rPr lang="en-US" dirty="0" smtClean="0"/>
              <a:t>Working hours, leave and air ticket</a:t>
            </a:r>
          </a:p>
          <a:p>
            <a:r>
              <a:rPr lang="en-US" dirty="0" smtClean="0"/>
              <a:t>End of service benefits</a:t>
            </a:r>
          </a:p>
          <a:p>
            <a:r>
              <a:rPr lang="en-US" dirty="0" smtClean="0"/>
              <a:t>Labor dispute</a:t>
            </a:r>
          </a:p>
          <a:p>
            <a:r>
              <a:rPr lang="en-US" dirty="0" err="1" smtClean="0"/>
              <a:t>Emiratisation</a:t>
            </a:r>
            <a:r>
              <a:rPr lang="en-US" dirty="0" smtClean="0"/>
              <a:t> of work force</a:t>
            </a:r>
          </a:p>
          <a:p>
            <a:endParaRPr lang="en-US" dirty="0" smtClean="0"/>
          </a:p>
        </p:txBody>
      </p:sp>
    </p:spTree>
    <p:extLst>
      <p:ext uri="{BB962C8B-B14F-4D97-AF65-F5344CB8AC3E}">
        <p14:creationId xmlns:p14="http://schemas.microsoft.com/office/powerpoint/2010/main" val="20313573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a:t>
            </a:r>
            <a:r>
              <a:rPr lang="en-US" dirty="0"/>
              <a:t>– </a:t>
            </a:r>
            <a:r>
              <a:rPr lang="en-US" dirty="0" smtClean="0"/>
              <a:t>Immigration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Visitor visa – 14 days / 30 days / 60-90 days</a:t>
            </a:r>
          </a:p>
          <a:p>
            <a:endParaRPr lang="en-US" dirty="0" smtClean="0"/>
          </a:p>
          <a:p>
            <a:r>
              <a:rPr lang="en-US" dirty="0" smtClean="0"/>
              <a:t>Employment visa – need medical</a:t>
            </a:r>
          </a:p>
          <a:p>
            <a:r>
              <a:rPr lang="en-US" dirty="0" smtClean="0"/>
              <a:t>Investor visa – need medical</a:t>
            </a:r>
          </a:p>
          <a:p>
            <a:r>
              <a:rPr lang="en-US" dirty="0" smtClean="0"/>
              <a:t>Student visa – need medical</a:t>
            </a:r>
          </a:p>
          <a:p>
            <a:r>
              <a:rPr lang="en-US" dirty="0" smtClean="0"/>
              <a:t>Medical treatment visa</a:t>
            </a:r>
          </a:p>
          <a:p>
            <a:endParaRPr lang="en-US" dirty="0" smtClean="0"/>
          </a:p>
          <a:p>
            <a:r>
              <a:rPr lang="en-US" dirty="0" smtClean="0"/>
              <a:t>Visit visa application:</a:t>
            </a:r>
          </a:p>
          <a:p>
            <a:pPr lvl="1"/>
            <a:r>
              <a:rPr lang="en-US" dirty="0" smtClean="0"/>
              <a:t>Passport copy and photograph</a:t>
            </a:r>
          </a:p>
          <a:p>
            <a:pPr lvl="1"/>
            <a:r>
              <a:rPr lang="en-US" dirty="0" smtClean="0"/>
              <a:t>No need to apply in person</a:t>
            </a:r>
          </a:p>
          <a:p>
            <a:pPr lvl="1"/>
            <a:r>
              <a:rPr lang="en-US" dirty="0" smtClean="0"/>
              <a:t>Cost: AED 400 to 1500</a:t>
            </a:r>
          </a:p>
          <a:p>
            <a:r>
              <a:rPr lang="en-US" dirty="0" smtClean="0"/>
              <a:t>NO exit permit</a:t>
            </a:r>
          </a:p>
          <a:p>
            <a:endParaRPr lang="en-US" dirty="0"/>
          </a:p>
        </p:txBody>
      </p:sp>
    </p:spTree>
    <p:extLst>
      <p:ext uri="{BB962C8B-B14F-4D97-AF65-F5344CB8AC3E}">
        <p14:creationId xmlns:p14="http://schemas.microsoft.com/office/powerpoint/2010/main" val="36771710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 Free Zones</a:t>
            </a:r>
            <a:endParaRPr lang="en-US" dirty="0"/>
          </a:p>
        </p:txBody>
      </p:sp>
      <p:sp>
        <p:nvSpPr>
          <p:cNvPr id="3" name="Content Placeholder 2"/>
          <p:cNvSpPr>
            <a:spLocks noGrp="1"/>
          </p:cNvSpPr>
          <p:nvPr>
            <p:ph idx="1"/>
          </p:nvPr>
        </p:nvSpPr>
        <p:spPr/>
        <p:txBody>
          <a:bodyPr>
            <a:normAutofit/>
          </a:bodyPr>
          <a:lstStyle/>
          <a:p>
            <a:r>
              <a:rPr lang="en-US" dirty="0" smtClean="0"/>
              <a:t>Companies holding FZ </a:t>
            </a:r>
            <a:r>
              <a:rPr lang="en-US" dirty="0" err="1" smtClean="0"/>
              <a:t>licences</a:t>
            </a:r>
            <a:r>
              <a:rPr lang="en-US" dirty="0" smtClean="0"/>
              <a:t> are allowed to operate outside the UAE but not inside UAE</a:t>
            </a:r>
          </a:p>
          <a:p>
            <a:r>
              <a:rPr lang="en-US" dirty="0" smtClean="0"/>
              <a:t>Main advantages:</a:t>
            </a:r>
          </a:p>
          <a:p>
            <a:pPr lvl="1"/>
            <a:r>
              <a:rPr lang="en-US" dirty="0" smtClean="0"/>
              <a:t>100% foreign ownership</a:t>
            </a:r>
          </a:p>
          <a:p>
            <a:pPr lvl="1"/>
            <a:r>
              <a:rPr lang="en-US" dirty="0" smtClean="0"/>
              <a:t>100% repatriation of Capital and goods</a:t>
            </a:r>
          </a:p>
          <a:p>
            <a:pPr lvl="1"/>
            <a:r>
              <a:rPr lang="en-US" dirty="0" smtClean="0"/>
              <a:t>No corporate taxes</a:t>
            </a:r>
          </a:p>
          <a:p>
            <a:r>
              <a:rPr lang="en-US" dirty="0" smtClean="0"/>
              <a:t>Different free zones:</a:t>
            </a:r>
          </a:p>
          <a:p>
            <a:pPr lvl="1"/>
            <a:r>
              <a:rPr lang="en-US" dirty="0" smtClean="0"/>
              <a:t>Maritime, </a:t>
            </a:r>
            <a:r>
              <a:rPr lang="en-US" dirty="0"/>
              <a:t>A</a:t>
            </a:r>
            <a:r>
              <a:rPr lang="en-US" dirty="0" smtClean="0"/>
              <a:t>irport, Specialized</a:t>
            </a:r>
          </a:p>
          <a:p>
            <a:endParaRPr lang="en-US" dirty="0"/>
          </a:p>
        </p:txBody>
      </p:sp>
    </p:spTree>
    <p:extLst>
      <p:ext uri="{BB962C8B-B14F-4D97-AF65-F5344CB8AC3E}">
        <p14:creationId xmlns:p14="http://schemas.microsoft.com/office/powerpoint/2010/main" val="36494458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UAE </a:t>
            </a:r>
            <a:r>
              <a:rPr lang="en-US" dirty="0"/>
              <a:t>– Free Zones</a:t>
            </a:r>
          </a:p>
        </p:txBody>
      </p:sp>
      <p:sp>
        <p:nvSpPr>
          <p:cNvPr id="3" name="Content Placeholder 2"/>
          <p:cNvSpPr>
            <a:spLocks noGrp="1"/>
          </p:cNvSpPr>
          <p:nvPr>
            <p:ph idx="1"/>
          </p:nvPr>
        </p:nvSpPr>
        <p:spPr/>
        <p:txBody>
          <a:bodyPr>
            <a:normAutofit fontScale="40000" lnSpcReduction="20000"/>
          </a:bodyPr>
          <a:lstStyle/>
          <a:p>
            <a:r>
              <a:rPr lang="en-US" dirty="0"/>
              <a:t>Abu Dhabi Airport Free Zone (ADAFZ)</a:t>
            </a:r>
          </a:p>
          <a:p>
            <a:r>
              <a:rPr lang="en-US" dirty="0"/>
              <a:t>Higher Corporation for Specialized Economic Zones (HCSEZ)</a:t>
            </a:r>
          </a:p>
          <a:p>
            <a:r>
              <a:rPr lang="en-US" dirty="0"/>
              <a:t>Industrial City of Abu Dhabi (ICAD 1 and 2)</a:t>
            </a:r>
          </a:p>
          <a:p>
            <a:r>
              <a:rPr lang="en-US" dirty="0" err="1"/>
              <a:t>Khalifa</a:t>
            </a:r>
            <a:r>
              <a:rPr lang="en-US" dirty="0"/>
              <a:t> Port and Industrial Zone (KPIZ)</a:t>
            </a:r>
          </a:p>
          <a:p>
            <a:r>
              <a:rPr lang="en-US" dirty="0"/>
              <a:t>twofour54 (Two Four Fifty Four / 54) media and production free </a:t>
            </a:r>
            <a:r>
              <a:rPr lang="en-US" dirty="0" smtClean="0"/>
              <a:t>zone</a:t>
            </a:r>
          </a:p>
          <a:p>
            <a:r>
              <a:rPr lang="en-US" dirty="0"/>
              <a:t>Dubai Airport </a:t>
            </a:r>
            <a:r>
              <a:rPr lang="en-US" dirty="0" smtClean="0"/>
              <a:t>Free</a:t>
            </a:r>
            <a:endParaRPr lang="en-US" dirty="0"/>
          </a:p>
          <a:p>
            <a:r>
              <a:rPr lang="en-US" dirty="0"/>
              <a:t>Dubai Car and Automotive City Free Zone (DUCAMZ</a:t>
            </a:r>
            <a:r>
              <a:rPr lang="en-US" dirty="0" smtClean="0"/>
              <a:t>)</a:t>
            </a:r>
            <a:endParaRPr lang="en-US" dirty="0"/>
          </a:p>
          <a:p>
            <a:r>
              <a:rPr lang="en-US" dirty="0" smtClean="0"/>
              <a:t>Dubai </a:t>
            </a:r>
            <a:r>
              <a:rPr lang="en-US" dirty="0"/>
              <a:t>Flower Center Free Zone - at Dubai International </a:t>
            </a:r>
            <a:r>
              <a:rPr lang="en-US" dirty="0" smtClean="0"/>
              <a:t>Airport</a:t>
            </a:r>
            <a:endParaRPr lang="en-US" dirty="0"/>
          </a:p>
          <a:p>
            <a:r>
              <a:rPr lang="nl-NL" dirty="0"/>
              <a:t>Dubai Gold </a:t>
            </a:r>
            <a:r>
              <a:rPr lang="nl-NL" dirty="0" err="1"/>
              <a:t>and</a:t>
            </a:r>
            <a:r>
              <a:rPr lang="nl-NL" dirty="0"/>
              <a:t> </a:t>
            </a:r>
            <a:r>
              <a:rPr lang="nl-NL" dirty="0" err="1"/>
              <a:t>Diamond</a:t>
            </a:r>
            <a:r>
              <a:rPr lang="nl-NL" dirty="0"/>
              <a:t> </a:t>
            </a:r>
            <a:r>
              <a:rPr lang="nl-NL" dirty="0" smtClean="0"/>
              <a:t>Park</a:t>
            </a:r>
          </a:p>
          <a:p>
            <a:r>
              <a:rPr lang="en-US" dirty="0" smtClean="0"/>
              <a:t>Dubai </a:t>
            </a:r>
            <a:r>
              <a:rPr lang="en-US" dirty="0"/>
              <a:t>Health Care City (DHCC</a:t>
            </a:r>
            <a:r>
              <a:rPr lang="en-US" dirty="0" smtClean="0"/>
              <a:t>)</a:t>
            </a:r>
            <a:endParaRPr lang="en-US" dirty="0"/>
          </a:p>
          <a:p>
            <a:r>
              <a:rPr lang="en-US" dirty="0"/>
              <a:t>Dubai Industrial City (DIC)</a:t>
            </a:r>
          </a:p>
          <a:p>
            <a:r>
              <a:rPr lang="hu-HU" dirty="0"/>
              <a:t>Dubai International Financial Centre (DIFC)</a:t>
            </a:r>
          </a:p>
          <a:p>
            <a:r>
              <a:rPr lang="fi-FI" dirty="0"/>
              <a:t>Dubai Internet City (DIC</a:t>
            </a:r>
            <a:r>
              <a:rPr lang="fi-FI" dirty="0" smtClean="0"/>
              <a:t>)</a:t>
            </a:r>
          </a:p>
          <a:p>
            <a:r>
              <a:rPr lang="pl-PL" dirty="0" smtClean="0">
                <a:hlinkClick r:id="rId2"/>
              </a:rPr>
              <a:t>Dubai </a:t>
            </a:r>
            <a:r>
              <a:rPr lang="pl-PL" dirty="0">
                <a:hlinkClick r:id="rId2"/>
              </a:rPr>
              <a:t>Knowledge Village (KV) (DKV)</a:t>
            </a:r>
          </a:p>
          <a:p>
            <a:r>
              <a:rPr lang="en-US" dirty="0">
                <a:hlinkClick r:id="rId3"/>
              </a:rPr>
              <a:t>Dubai Media </a:t>
            </a:r>
            <a:r>
              <a:rPr lang="en-US" dirty="0" smtClean="0">
                <a:hlinkClick r:id="rId3"/>
              </a:rPr>
              <a:t>City</a:t>
            </a:r>
            <a:endParaRPr lang="en-US" dirty="0" smtClean="0"/>
          </a:p>
          <a:p>
            <a:r>
              <a:rPr lang="en-US" dirty="0" smtClean="0"/>
              <a:t>Dubai </a:t>
            </a:r>
            <a:r>
              <a:rPr lang="en-US" dirty="0"/>
              <a:t>Multi Commodities Centre (DMCC</a:t>
            </a:r>
            <a:r>
              <a:rPr lang="en-US" dirty="0" smtClean="0"/>
              <a:t>)</a:t>
            </a:r>
            <a:endParaRPr lang="en-US" dirty="0"/>
          </a:p>
          <a:p>
            <a:r>
              <a:rPr lang="en-US" dirty="0"/>
              <a:t>Dubai Gold and Commodities Exchange (DGCX) - part of DMCC</a:t>
            </a:r>
          </a:p>
          <a:p>
            <a:r>
              <a:rPr lang="it-IT" dirty="0"/>
              <a:t>Dubai </a:t>
            </a:r>
            <a:r>
              <a:rPr lang="it-IT" dirty="0" err="1"/>
              <a:t>Silicon</a:t>
            </a:r>
            <a:r>
              <a:rPr lang="it-IT" dirty="0"/>
              <a:t> Oasis</a:t>
            </a:r>
          </a:p>
          <a:p>
            <a:r>
              <a:rPr lang="en-US" dirty="0"/>
              <a:t>Dubai Technology and Media Free Zone (TECOM) - includes DIC, DMC, DKV</a:t>
            </a:r>
          </a:p>
          <a:p>
            <a:r>
              <a:rPr lang="en-US" dirty="0"/>
              <a:t>Economic Zones World (EZW) - includes Techno Park, Dubai Auto Zone, </a:t>
            </a:r>
            <a:r>
              <a:rPr lang="en-US" dirty="0" err="1"/>
              <a:t>Jafza</a:t>
            </a:r>
            <a:r>
              <a:rPr lang="en-US" dirty="0"/>
              <a:t> International, JAFZ</a:t>
            </a:r>
          </a:p>
          <a:p>
            <a:r>
              <a:rPr lang="en-US" dirty="0">
                <a:hlinkClick r:id="rId4"/>
              </a:rPr>
              <a:t>Jebel Ali Free Zone (JAFZ)</a:t>
            </a:r>
            <a:endParaRPr lang="en-US" dirty="0"/>
          </a:p>
        </p:txBody>
      </p:sp>
    </p:spTree>
    <p:extLst>
      <p:ext uri="{BB962C8B-B14F-4D97-AF65-F5344CB8AC3E}">
        <p14:creationId xmlns:p14="http://schemas.microsoft.com/office/powerpoint/2010/main" val="8603503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UAE – Free Zones</a:t>
            </a:r>
          </a:p>
        </p:txBody>
      </p:sp>
      <p:sp>
        <p:nvSpPr>
          <p:cNvPr id="3" name="Content Placeholder 2"/>
          <p:cNvSpPr>
            <a:spLocks noGrp="1"/>
          </p:cNvSpPr>
          <p:nvPr>
            <p:ph idx="1"/>
          </p:nvPr>
        </p:nvSpPr>
        <p:spPr/>
        <p:txBody>
          <a:bodyPr>
            <a:normAutofit fontScale="92500" lnSpcReduction="20000"/>
          </a:bodyPr>
          <a:lstStyle/>
          <a:p>
            <a:r>
              <a:rPr lang="it-IT" dirty="0" err="1"/>
              <a:t>Ajman</a:t>
            </a:r>
            <a:r>
              <a:rPr lang="it-IT" dirty="0"/>
              <a:t> Free Zone (AFZ</a:t>
            </a:r>
            <a:r>
              <a:rPr lang="it-IT" dirty="0" smtClean="0"/>
              <a:t>)</a:t>
            </a:r>
          </a:p>
          <a:p>
            <a:r>
              <a:rPr lang="en-US" dirty="0"/>
              <a:t>Fujairah Free Zone (FFZ</a:t>
            </a:r>
            <a:r>
              <a:rPr lang="en-US" dirty="0" smtClean="0"/>
              <a:t>)</a:t>
            </a:r>
          </a:p>
          <a:p>
            <a:r>
              <a:rPr lang="en-US" dirty="0" smtClean="0"/>
              <a:t>Fujairah creative city</a:t>
            </a:r>
            <a:endParaRPr lang="fi-FI" u="sng" dirty="0" smtClean="0"/>
          </a:p>
          <a:p>
            <a:r>
              <a:rPr lang="en-US" dirty="0"/>
              <a:t>RAK Free Trade Zone (RAKFTZ or RAK FTZ</a:t>
            </a:r>
            <a:r>
              <a:rPr lang="en-US" dirty="0" smtClean="0"/>
              <a:t>)</a:t>
            </a:r>
          </a:p>
          <a:p>
            <a:r>
              <a:rPr lang="en-US" dirty="0" smtClean="0"/>
              <a:t>RAK </a:t>
            </a:r>
            <a:r>
              <a:rPr lang="en-US" dirty="0"/>
              <a:t>Investment Authority Free Zone (RAKIA FZ</a:t>
            </a:r>
            <a:r>
              <a:rPr lang="en-US" dirty="0" smtClean="0"/>
              <a:t>)</a:t>
            </a:r>
          </a:p>
          <a:p>
            <a:r>
              <a:rPr lang="en-US" dirty="0" err="1" smtClean="0"/>
              <a:t>Ras</a:t>
            </a:r>
            <a:r>
              <a:rPr lang="en-US" dirty="0" smtClean="0"/>
              <a:t> </a:t>
            </a:r>
            <a:r>
              <a:rPr lang="en-US" dirty="0"/>
              <a:t>Al </a:t>
            </a:r>
            <a:r>
              <a:rPr lang="en-US" dirty="0" err="1"/>
              <a:t>Khaimah</a:t>
            </a:r>
            <a:r>
              <a:rPr lang="en-US" dirty="0"/>
              <a:t> Media Free Zone (</a:t>
            </a:r>
            <a:r>
              <a:rPr lang="en-US" dirty="0" smtClean="0"/>
              <a:t>RAKMFZ)</a:t>
            </a:r>
          </a:p>
          <a:p>
            <a:r>
              <a:rPr lang="tr-TR" dirty="0" err="1"/>
              <a:t>Hamriyah</a:t>
            </a:r>
            <a:r>
              <a:rPr lang="tr-TR" dirty="0"/>
              <a:t> </a:t>
            </a:r>
            <a:r>
              <a:rPr lang="tr-TR" dirty="0" err="1"/>
              <a:t>Free</a:t>
            </a:r>
            <a:r>
              <a:rPr lang="tr-TR" dirty="0"/>
              <a:t> </a:t>
            </a:r>
            <a:r>
              <a:rPr lang="tr-TR" dirty="0" err="1" smtClean="0"/>
              <a:t>Zone</a:t>
            </a:r>
            <a:endParaRPr lang="tr-TR" dirty="0"/>
          </a:p>
          <a:p>
            <a:r>
              <a:rPr lang="fi-FI" dirty="0" smtClean="0"/>
              <a:t>Sharjah </a:t>
            </a:r>
            <a:r>
              <a:rPr lang="fi-FI" dirty="0" err="1"/>
              <a:t>Airport</a:t>
            </a:r>
            <a:r>
              <a:rPr lang="fi-FI" dirty="0"/>
              <a:t> International </a:t>
            </a:r>
            <a:r>
              <a:rPr lang="fi-FI" dirty="0" err="1"/>
              <a:t>Free</a:t>
            </a:r>
            <a:r>
              <a:rPr lang="fi-FI" dirty="0"/>
              <a:t> </a:t>
            </a:r>
            <a:r>
              <a:rPr lang="fi-FI" dirty="0" err="1"/>
              <a:t>Zone</a:t>
            </a:r>
            <a:r>
              <a:rPr lang="fi-FI" dirty="0"/>
              <a:t> (SAIF</a:t>
            </a:r>
            <a:r>
              <a:rPr lang="fi-FI" dirty="0" smtClean="0"/>
              <a:t>)</a:t>
            </a:r>
          </a:p>
          <a:p>
            <a:r>
              <a:rPr lang="en-US" dirty="0"/>
              <a:t>Ahmed Bin Rashid Free Zone (ABRFZ)</a:t>
            </a:r>
          </a:p>
        </p:txBody>
      </p:sp>
    </p:spTree>
    <p:extLst>
      <p:ext uri="{BB962C8B-B14F-4D97-AF65-F5344CB8AC3E}">
        <p14:creationId xmlns:p14="http://schemas.microsoft.com/office/powerpoint/2010/main" val="21527506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UAE </a:t>
            </a:r>
            <a:r>
              <a:rPr lang="en-US" dirty="0"/>
              <a:t>– </a:t>
            </a:r>
            <a:r>
              <a:rPr lang="en-US" dirty="0" smtClean="0"/>
              <a:t>import/export – Customs procedures</a:t>
            </a:r>
            <a:endParaRPr lang="en-US" dirty="0"/>
          </a:p>
        </p:txBody>
      </p:sp>
      <p:sp>
        <p:nvSpPr>
          <p:cNvPr id="3" name="Content Placeholder 2"/>
          <p:cNvSpPr>
            <a:spLocks noGrp="1"/>
          </p:cNvSpPr>
          <p:nvPr>
            <p:ph idx="1"/>
          </p:nvPr>
        </p:nvSpPr>
        <p:spPr/>
        <p:txBody>
          <a:bodyPr>
            <a:normAutofit/>
          </a:bodyPr>
          <a:lstStyle/>
          <a:p>
            <a:r>
              <a:rPr lang="en-US" dirty="0" smtClean="0"/>
              <a:t>Unified custom tariff 5%, CIF values of goods</a:t>
            </a:r>
          </a:p>
          <a:p>
            <a:r>
              <a:rPr lang="en-US" dirty="0" smtClean="0"/>
              <a:t>Re-export in 60 days – customs reimbursed</a:t>
            </a:r>
          </a:p>
          <a:p>
            <a:r>
              <a:rPr lang="en-US" dirty="0" smtClean="0"/>
              <a:t>Value add of 40% in ex work price to be considered made in GCC</a:t>
            </a:r>
          </a:p>
          <a:p>
            <a:endParaRPr lang="en-US" dirty="0" smtClean="0"/>
          </a:p>
          <a:p>
            <a:r>
              <a:rPr lang="en-US" dirty="0" smtClean="0"/>
              <a:t>NO Canada-UAE business council, No memorandum of Understanding on business, trade and technical cooperation.</a:t>
            </a:r>
          </a:p>
          <a:p>
            <a:endParaRPr lang="en-US" dirty="0" smtClean="0"/>
          </a:p>
          <a:p>
            <a:endParaRPr lang="en-US" dirty="0"/>
          </a:p>
        </p:txBody>
      </p:sp>
    </p:spTree>
    <p:extLst>
      <p:ext uri="{BB962C8B-B14F-4D97-AF65-F5344CB8AC3E}">
        <p14:creationId xmlns:p14="http://schemas.microsoft.com/office/powerpoint/2010/main" val="42922563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UAE </a:t>
            </a:r>
            <a:r>
              <a:rPr lang="en-US" dirty="0"/>
              <a:t>– </a:t>
            </a:r>
            <a:r>
              <a:rPr lang="en-US" dirty="0" smtClean="0"/>
              <a:t>Taxes</a:t>
            </a:r>
            <a:endParaRPr lang="en-US" dirty="0"/>
          </a:p>
        </p:txBody>
      </p:sp>
      <p:sp>
        <p:nvSpPr>
          <p:cNvPr id="3" name="Content Placeholder 2"/>
          <p:cNvSpPr>
            <a:spLocks noGrp="1"/>
          </p:cNvSpPr>
          <p:nvPr>
            <p:ph idx="1"/>
          </p:nvPr>
        </p:nvSpPr>
        <p:spPr/>
        <p:txBody>
          <a:bodyPr/>
          <a:lstStyle/>
          <a:p>
            <a:r>
              <a:rPr lang="en-US" dirty="0" smtClean="0"/>
              <a:t>No personal income tax</a:t>
            </a:r>
          </a:p>
          <a:p>
            <a:r>
              <a:rPr lang="en-US" dirty="0" smtClean="0"/>
              <a:t>No corporate income tax</a:t>
            </a:r>
          </a:p>
          <a:p>
            <a:pPr lvl="1"/>
            <a:r>
              <a:rPr lang="en-US" dirty="0" smtClean="0"/>
              <a:t>Talks in the last 5 years for a 5-10% tax on net income</a:t>
            </a:r>
          </a:p>
          <a:p>
            <a:r>
              <a:rPr lang="en-US" dirty="0" smtClean="0"/>
              <a:t>No VAT</a:t>
            </a:r>
          </a:p>
          <a:p>
            <a:pPr lvl="1"/>
            <a:r>
              <a:rPr lang="en-US" dirty="0" smtClean="0"/>
              <a:t>Talks on a 5 % general tax</a:t>
            </a:r>
          </a:p>
          <a:p>
            <a:r>
              <a:rPr lang="en-US" dirty="0" smtClean="0"/>
              <a:t>Tax exemptions for up to 40 years in most free zones</a:t>
            </a:r>
          </a:p>
          <a:p>
            <a:endParaRPr lang="en-US" dirty="0" smtClean="0"/>
          </a:p>
          <a:p>
            <a:endParaRPr lang="en-US" dirty="0"/>
          </a:p>
        </p:txBody>
      </p:sp>
    </p:spTree>
    <p:extLst>
      <p:ext uri="{BB962C8B-B14F-4D97-AF65-F5344CB8AC3E}">
        <p14:creationId xmlns:p14="http://schemas.microsoft.com/office/powerpoint/2010/main" val="10756049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Qatar – Government &amp; Judicial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Government</a:t>
            </a:r>
          </a:p>
          <a:p>
            <a:pPr lvl="1"/>
            <a:r>
              <a:rPr lang="en-US" dirty="0"/>
              <a:t>executive authority is vested in the </a:t>
            </a:r>
            <a:r>
              <a:rPr lang="en-US" dirty="0" smtClean="0"/>
              <a:t>Emir</a:t>
            </a:r>
          </a:p>
          <a:p>
            <a:pPr lvl="1"/>
            <a:r>
              <a:rPr lang="en-US" dirty="0" smtClean="0"/>
              <a:t>assisted </a:t>
            </a:r>
            <a:r>
              <a:rPr lang="en-US" dirty="0"/>
              <a:t>by the Council of Ministers as specified by the </a:t>
            </a:r>
            <a:r>
              <a:rPr lang="en-US" dirty="0" smtClean="0"/>
              <a:t>Constitution</a:t>
            </a:r>
          </a:p>
          <a:p>
            <a:pPr lvl="1"/>
            <a:r>
              <a:rPr lang="en-US" dirty="0" smtClean="0"/>
              <a:t>Emir </a:t>
            </a:r>
            <a:r>
              <a:rPr lang="en-US" dirty="0"/>
              <a:t>is the Head of State and represents the country internally, externally and in all international relations</a:t>
            </a:r>
            <a:r>
              <a:rPr lang="en-US" dirty="0" smtClean="0"/>
              <a:t>.</a:t>
            </a:r>
          </a:p>
          <a:p>
            <a:pPr lvl="1"/>
            <a:r>
              <a:rPr lang="en-US" dirty="0" smtClean="0"/>
              <a:t>He </a:t>
            </a:r>
            <a:r>
              <a:rPr lang="en-US" dirty="0"/>
              <a:t>is also the Commander-in-Chief of the armed forces, which he supervises with the assistance of Defense Council, set under his direct </a:t>
            </a:r>
            <a:r>
              <a:rPr lang="en-US" dirty="0" smtClean="0"/>
              <a:t>authority.</a:t>
            </a:r>
          </a:p>
          <a:p>
            <a:r>
              <a:rPr lang="en-US" dirty="0" smtClean="0"/>
              <a:t>Judicial</a:t>
            </a:r>
          </a:p>
          <a:p>
            <a:pPr lvl="1"/>
            <a:r>
              <a:rPr lang="en-US" dirty="0" smtClean="0"/>
              <a:t>The </a:t>
            </a:r>
            <a:r>
              <a:rPr lang="en-US" dirty="0"/>
              <a:t>judicial authority is vested in courts of law; and court judgments are proclaimed in the name of the Emir.</a:t>
            </a:r>
            <a:endParaRPr lang="en-US" dirty="0" smtClean="0"/>
          </a:p>
          <a:p>
            <a:endParaRPr lang="en-US" dirty="0" smtClean="0"/>
          </a:p>
          <a:p>
            <a:endParaRPr lang="en-US" dirty="0"/>
          </a:p>
        </p:txBody>
      </p:sp>
    </p:spTree>
    <p:extLst>
      <p:ext uri="{BB962C8B-B14F-4D97-AF65-F5344CB8AC3E}">
        <p14:creationId xmlns:p14="http://schemas.microsoft.com/office/powerpoint/2010/main" val="39634615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Qatar – </a:t>
            </a:r>
            <a:r>
              <a:rPr lang="en-US" dirty="0"/>
              <a:t>Establishing a business</a:t>
            </a:r>
          </a:p>
        </p:txBody>
      </p:sp>
      <p:sp>
        <p:nvSpPr>
          <p:cNvPr id="3" name="Content Placeholder 2"/>
          <p:cNvSpPr>
            <a:spLocks noGrp="1"/>
          </p:cNvSpPr>
          <p:nvPr>
            <p:ph idx="1"/>
          </p:nvPr>
        </p:nvSpPr>
        <p:spPr/>
        <p:txBody>
          <a:bodyPr>
            <a:normAutofit/>
          </a:bodyPr>
          <a:lstStyle/>
          <a:p>
            <a:r>
              <a:rPr lang="en-US" dirty="0" smtClean="0"/>
              <a:t>Not as easy as UAE</a:t>
            </a:r>
          </a:p>
          <a:p>
            <a:r>
              <a:rPr lang="en-US" dirty="0" smtClean="0"/>
              <a:t>1) Contractual solutions, without a permanent structure:</a:t>
            </a:r>
          </a:p>
          <a:p>
            <a:pPr lvl="1"/>
            <a:r>
              <a:rPr lang="en-US" dirty="0" smtClean="0"/>
              <a:t>Rep office or</a:t>
            </a:r>
            <a:r>
              <a:rPr lang="en-US" dirty="0"/>
              <a:t> </a:t>
            </a:r>
            <a:r>
              <a:rPr lang="en-US" dirty="0" smtClean="0"/>
              <a:t>Branch</a:t>
            </a:r>
          </a:p>
          <a:p>
            <a:r>
              <a:rPr lang="en-US" dirty="0" smtClean="0"/>
              <a:t>2) Permanent solutions:</a:t>
            </a:r>
          </a:p>
          <a:p>
            <a:pPr lvl="1"/>
            <a:r>
              <a:rPr lang="en-US" dirty="0" smtClean="0"/>
              <a:t>Real JV with a local partner or Dormant partner</a:t>
            </a:r>
          </a:p>
          <a:p>
            <a:r>
              <a:rPr lang="en-US" dirty="0" smtClean="0"/>
              <a:t>3) Independent solutions: Free zones solutions</a:t>
            </a:r>
          </a:p>
          <a:p>
            <a:pPr lvl="1"/>
            <a:r>
              <a:rPr lang="en-US" dirty="0" smtClean="0"/>
              <a:t>3 zones: financial; Sc. and Technical; Education</a:t>
            </a:r>
            <a:endParaRPr lang="en-US" dirty="0"/>
          </a:p>
        </p:txBody>
      </p:sp>
    </p:spTree>
    <p:extLst>
      <p:ext uri="{BB962C8B-B14F-4D97-AF65-F5344CB8AC3E}">
        <p14:creationId xmlns:p14="http://schemas.microsoft.com/office/powerpoint/2010/main" val="22674489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Qatar </a:t>
            </a:r>
            <a:r>
              <a:rPr lang="en-US" dirty="0"/>
              <a:t>– Establishing a business</a:t>
            </a:r>
          </a:p>
        </p:txBody>
      </p:sp>
      <p:sp>
        <p:nvSpPr>
          <p:cNvPr id="3" name="Content Placeholder 2"/>
          <p:cNvSpPr>
            <a:spLocks noGrp="1"/>
          </p:cNvSpPr>
          <p:nvPr>
            <p:ph idx="1"/>
          </p:nvPr>
        </p:nvSpPr>
        <p:spPr/>
        <p:txBody>
          <a:bodyPr/>
          <a:lstStyle/>
          <a:p>
            <a:r>
              <a:rPr lang="en-US" dirty="0" smtClean="0"/>
              <a:t>Difficulty to choose a sponsor:</a:t>
            </a:r>
          </a:p>
          <a:p>
            <a:pPr lvl="1"/>
            <a:r>
              <a:rPr lang="en-US" dirty="0" smtClean="0"/>
              <a:t>Dormant / powerful</a:t>
            </a:r>
          </a:p>
          <a:p>
            <a:pPr lvl="1"/>
            <a:r>
              <a:rPr lang="en-US" dirty="0" smtClean="0"/>
              <a:t>Well kwon / neutral</a:t>
            </a:r>
          </a:p>
          <a:p>
            <a:endParaRPr lang="en-US" dirty="0"/>
          </a:p>
        </p:txBody>
      </p:sp>
    </p:spTree>
    <p:extLst>
      <p:ext uri="{BB962C8B-B14F-4D97-AF65-F5344CB8AC3E}">
        <p14:creationId xmlns:p14="http://schemas.microsoft.com/office/powerpoint/2010/main" val="3923944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Subjects: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Geographic area / countries</a:t>
            </a:r>
          </a:p>
          <a:p>
            <a:r>
              <a:rPr lang="en-US" dirty="0" smtClean="0"/>
              <a:t>Bayat Group</a:t>
            </a:r>
          </a:p>
          <a:p>
            <a:r>
              <a:rPr lang="en-US" dirty="0" smtClean="0"/>
              <a:t>Legal aspects to consider</a:t>
            </a:r>
          </a:p>
          <a:p>
            <a:r>
              <a:rPr lang="en-US" dirty="0" smtClean="0"/>
              <a:t>Companies – Canada vs. GCC</a:t>
            </a:r>
          </a:p>
          <a:p>
            <a:r>
              <a:rPr lang="en-US" dirty="0" smtClean="0"/>
              <a:t>UAE</a:t>
            </a:r>
          </a:p>
          <a:p>
            <a:r>
              <a:rPr lang="en-US" dirty="0" smtClean="0"/>
              <a:t>Qatar</a:t>
            </a:r>
          </a:p>
          <a:p>
            <a:r>
              <a:rPr lang="en-US" dirty="0" smtClean="0"/>
              <a:t>KSA</a:t>
            </a:r>
          </a:p>
          <a:p>
            <a:r>
              <a:rPr lang="en-US" dirty="0" smtClean="0"/>
              <a:t>Kuwait, Bahrain, Oman</a:t>
            </a:r>
          </a:p>
          <a:p>
            <a:r>
              <a:rPr lang="en-US" dirty="0" smtClean="0"/>
              <a:t>Conclusion</a:t>
            </a:r>
          </a:p>
          <a:p>
            <a:r>
              <a:rPr lang="en-US" dirty="0" smtClean="0"/>
              <a:t>Questions</a:t>
            </a:r>
          </a:p>
          <a:p>
            <a:endParaRPr lang="en-US" dirty="0" smtClean="0"/>
          </a:p>
        </p:txBody>
      </p:sp>
    </p:spTree>
    <p:extLst>
      <p:ext uri="{BB962C8B-B14F-4D97-AF65-F5344CB8AC3E}">
        <p14:creationId xmlns:p14="http://schemas.microsoft.com/office/powerpoint/2010/main" val="6857212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Qatar – L</a:t>
            </a:r>
            <a:r>
              <a:rPr lang="en-US" dirty="0" smtClean="0"/>
              <a:t>abor and Immigration</a:t>
            </a:r>
            <a:endParaRPr lang="en-US" dirty="0"/>
          </a:p>
        </p:txBody>
      </p:sp>
      <p:sp>
        <p:nvSpPr>
          <p:cNvPr id="3" name="Content Placeholder 2"/>
          <p:cNvSpPr>
            <a:spLocks noGrp="1"/>
          </p:cNvSpPr>
          <p:nvPr>
            <p:ph idx="1"/>
          </p:nvPr>
        </p:nvSpPr>
        <p:spPr/>
        <p:txBody>
          <a:bodyPr/>
          <a:lstStyle/>
          <a:p>
            <a:r>
              <a:rPr lang="en-US" dirty="0" smtClean="0"/>
              <a:t>Very similar to other GCC countries</a:t>
            </a:r>
            <a:endParaRPr lang="en-US" dirty="0"/>
          </a:p>
          <a:p>
            <a:r>
              <a:rPr lang="en-US" dirty="0" smtClean="0"/>
              <a:t>Exit permit</a:t>
            </a:r>
          </a:p>
          <a:p>
            <a:endParaRPr lang="en-US" dirty="0"/>
          </a:p>
          <a:p>
            <a:r>
              <a:rPr lang="en-US" dirty="0" smtClean="0"/>
              <a:t>Visit visa can be obtained at immigration on arrival at the airport … cost QR 100</a:t>
            </a:r>
          </a:p>
          <a:p>
            <a:pPr lvl="1"/>
            <a:r>
              <a:rPr lang="en-US" dirty="0" smtClean="0"/>
              <a:t>Credit card or debit card only</a:t>
            </a:r>
            <a:endParaRPr lang="en-US" dirty="0"/>
          </a:p>
        </p:txBody>
      </p:sp>
    </p:spTree>
    <p:extLst>
      <p:ext uri="{BB962C8B-B14F-4D97-AF65-F5344CB8AC3E}">
        <p14:creationId xmlns:p14="http://schemas.microsoft.com/office/powerpoint/2010/main" val="31188046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Qatar – </a:t>
            </a:r>
            <a:r>
              <a:rPr lang="en-US" dirty="0" smtClean="0"/>
              <a:t>taxes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No personal income tax</a:t>
            </a:r>
          </a:p>
          <a:p>
            <a:endParaRPr lang="en-US" dirty="0"/>
          </a:p>
          <a:p>
            <a:r>
              <a:rPr lang="en-US" dirty="0"/>
              <a:t>Companies doing business in the country do have to pay certain taxes and obligations</a:t>
            </a:r>
          </a:p>
          <a:p>
            <a:pPr lvl="1"/>
            <a:r>
              <a:rPr lang="en-US" dirty="0" smtClean="0"/>
              <a:t>All are </a:t>
            </a:r>
            <a:r>
              <a:rPr lang="en-US" dirty="0"/>
              <a:t>required to keep adequate financial records</a:t>
            </a:r>
          </a:p>
          <a:p>
            <a:pPr lvl="1"/>
            <a:r>
              <a:rPr lang="en-US" dirty="0"/>
              <a:t>Only </a:t>
            </a:r>
            <a:r>
              <a:rPr lang="en-US" dirty="0" smtClean="0"/>
              <a:t>companies </a:t>
            </a:r>
            <a:r>
              <a:rPr lang="en-US" dirty="0"/>
              <a:t>with foreign ownership</a:t>
            </a:r>
          </a:p>
          <a:p>
            <a:pPr lvl="1"/>
            <a:r>
              <a:rPr lang="en-US" dirty="0"/>
              <a:t>Flat </a:t>
            </a:r>
            <a:r>
              <a:rPr lang="en-US" dirty="0" smtClean="0"/>
              <a:t>10% </a:t>
            </a:r>
            <a:r>
              <a:rPr lang="en-US" dirty="0"/>
              <a:t>on profits - on foreigner’s </a:t>
            </a:r>
            <a:r>
              <a:rPr lang="en-US" dirty="0" smtClean="0"/>
              <a:t>shares</a:t>
            </a:r>
          </a:p>
          <a:p>
            <a:pPr lvl="1"/>
            <a:r>
              <a:rPr lang="en-US" dirty="0" smtClean="0"/>
              <a:t>Since Jan 2010</a:t>
            </a:r>
            <a:endParaRPr lang="en-US" dirty="0"/>
          </a:p>
          <a:p>
            <a:pPr lvl="1"/>
            <a:endParaRPr lang="en-US" dirty="0"/>
          </a:p>
          <a:p>
            <a:r>
              <a:rPr lang="en-US" dirty="0"/>
              <a:t>Zakat income </a:t>
            </a:r>
            <a:r>
              <a:rPr lang="en-US" dirty="0" smtClean="0"/>
              <a:t>tax – 2.5%</a:t>
            </a:r>
          </a:p>
          <a:p>
            <a:endParaRPr lang="en-US" dirty="0"/>
          </a:p>
          <a:p>
            <a:r>
              <a:rPr lang="en-US" dirty="0"/>
              <a:t>Custom Duties and Tariffs</a:t>
            </a:r>
          </a:p>
          <a:p>
            <a:pPr lvl="1"/>
            <a:r>
              <a:rPr lang="en-US" dirty="0"/>
              <a:t>A flat rate of 5</a:t>
            </a:r>
            <a:r>
              <a:rPr lang="en-US" dirty="0" smtClean="0"/>
              <a:t>% </a:t>
            </a:r>
            <a:r>
              <a:rPr lang="en-US" dirty="0"/>
              <a:t>is applied to </a:t>
            </a:r>
            <a:r>
              <a:rPr lang="en-US" dirty="0" smtClean="0"/>
              <a:t>most goods</a:t>
            </a:r>
            <a:endParaRPr lang="en-US" dirty="0"/>
          </a:p>
          <a:p>
            <a:endParaRPr lang="en-US" dirty="0"/>
          </a:p>
        </p:txBody>
      </p:sp>
    </p:spTree>
    <p:extLst>
      <p:ext uri="{BB962C8B-B14F-4D97-AF65-F5344CB8AC3E}">
        <p14:creationId xmlns:p14="http://schemas.microsoft.com/office/powerpoint/2010/main" val="37316441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KSA – </a:t>
            </a:r>
            <a:r>
              <a:rPr lang="en-US" dirty="0" smtClean="0"/>
              <a:t>Government &amp; </a:t>
            </a:r>
            <a:r>
              <a:rPr lang="en-US" dirty="0"/>
              <a:t>Judicial</a:t>
            </a:r>
          </a:p>
        </p:txBody>
      </p:sp>
      <p:sp>
        <p:nvSpPr>
          <p:cNvPr id="3" name="Content Placeholder 2"/>
          <p:cNvSpPr>
            <a:spLocks noGrp="1"/>
          </p:cNvSpPr>
          <p:nvPr>
            <p:ph idx="1"/>
          </p:nvPr>
        </p:nvSpPr>
        <p:spPr/>
        <p:txBody>
          <a:bodyPr>
            <a:normAutofit lnSpcReduction="10000"/>
          </a:bodyPr>
          <a:lstStyle/>
          <a:p>
            <a:r>
              <a:rPr lang="en-US" dirty="0"/>
              <a:t>The king combines legislative, executive, and judicial </a:t>
            </a:r>
            <a:r>
              <a:rPr lang="en-US" dirty="0" smtClean="0"/>
              <a:t>functions - </a:t>
            </a:r>
            <a:r>
              <a:rPr lang="en-US" dirty="0"/>
              <a:t>has no legally binding written constitution</a:t>
            </a:r>
            <a:endParaRPr lang="en-US" dirty="0" smtClean="0"/>
          </a:p>
          <a:p>
            <a:r>
              <a:rPr lang="en-US" dirty="0"/>
              <a:t>royal decrees to form the basis of the country's </a:t>
            </a:r>
            <a:r>
              <a:rPr lang="en-US" dirty="0" smtClean="0"/>
              <a:t>legislation</a:t>
            </a:r>
          </a:p>
          <a:p>
            <a:r>
              <a:rPr lang="en-US" dirty="0"/>
              <a:t>The primary source of law is </a:t>
            </a:r>
            <a:r>
              <a:rPr lang="en-US" dirty="0" smtClean="0"/>
              <a:t>the Islam and the </a:t>
            </a:r>
            <a:r>
              <a:rPr lang="en-US" dirty="0" err="1" smtClean="0"/>
              <a:t>Sunnah</a:t>
            </a:r>
            <a:endParaRPr lang="en-US" dirty="0" smtClean="0"/>
          </a:p>
          <a:p>
            <a:r>
              <a:rPr lang="en-US" dirty="0"/>
              <a:t>N</a:t>
            </a:r>
            <a:r>
              <a:rPr lang="en-US" dirty="0" smtClean="0"/>
              <a:t>ot codified and no system of Jurisprudence</a:t>
            </a:r>
          </a:p>
          <a:p>
            <a:r>
              <a:rPr lang="en-US" dirty="0"/>
              <a:t>Business and commerce is governed by Sharia</a:t>
            </a:r>
          </a:p>
        </p:txBody>
      </p:sp>
    </p:spTree>
    <p:extLst>
      <p:ext uri="{BB962C8B-B14F-4D97-AF65-F5344CB8AC3E}">
        <p14:creationId xmlns:p14="http://schemas.microsoft.com/office/powerpoint/2010/main" val="36153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KSA </a:t>
            </a:r>
            <a:r>
              <a:rPr lang="en-US" dirty="0"/>
              <a:t>– Establishing a business</a:t>
            </a:r>
          </a:p>
        </p:txBody>
      </p:sp>
      <p:sp>
        <p:nvSpPr>
          <p:cNvPr id="3" name="Content Placeholder 2"/>
          <p:cNvSpPr>
            <a:spLocks noGrp="1"/>
          </p:cNvSpPr>
          <p:nvPr>
            <p:ph idx="1"/>
          </p:nvPr>
        </p:nvSpPr>
        <p:spPr/>
        <p:txBody>
          <a:bodyPr>
            <a:normAutofit/>
          </a:bodyPr>
          <a:lstStyle/>
          <a:p>
            <a:r>
              <a:rPr lang="en-US" dirty="0"/>
              <a:t>There are several ways of </a:t>
            </a:r>
            <a:r>
              <a:rPr lang="en-US" dirty="0" smtClean="0"/>
              <a:t>doing, </a:t>
            </a:r>
            <a:r>
              <a:rPr lang="en-US" dirty="0"/>
              <a:t>most common of these are</a:t>
            </a:r>
            <a:r>
              <a:rPr lang="en-US" dirty="0" smtClean="0"/>
              <a:t>:</a:t>
            </a:r>
          </a:p>
          <a:p>
            <a:pPr lvl="1"/>
            <a:r>
              <a:rPr lang="en-US" dirty="0" smtClean="0"/>
              <a:t>LLC</a:t>
            </a:r>
          </a:p>
          <a:p>
            <a:pPr lvl="1"/>
            <a:r>
              <a:rPr lang="en-US" dirty="0" smtClean="0"/>
              <a:t>Partnership</a:t>
            </a:r>
          </a:p>
          <a:p>
            <a:pPr lvl="1"/>
            <a:r>
              <a:rPr lang="en-US" dirty="0" smtClean="0"/>
              <a:t>Non </a:t>
            </a:r>
            <a:r>
              <a:rPr lang="en-US" dirty="0"/>
              <a:t>Resident Execution of </a:t>
            </a:r>
            <a:r>
              <a:rPr lang="en-US" dirty="0" smtClean="0"/>
              <a:t>Projects</a:t>
            </a:r>
          </a:p>
          <a:p>
            <a:pPr lvl="1"/>
            <a:r>
              <a:rPr lang="en-US" dirty="0"/>
              <a:t>Commercial Agents and </a:t>
            </a:r>
            <a:r>
              <a:rPr lang="en-US" dirty="0" smtClean="0"/>
              <a:t>Distributors</a:t>
            </a:r>
          </a:p>
          <a:p>
            <a:pPr lvl="1"/>
            <a:r>
              <a:rPr lang="en-US" smtClean="0"/>
              <a:t>JV</a:t>
            </a:r>
            <a:endParaRPr lang="en-US" dirty="0" smtClean="0"/>
          </a:p>
          <a:p>
            <a:pPr lvl="1"/>
            <a:r>
              <a:rPr lang="en-US" dirty="0"/>
              <a:t>Branch </a:t>
            </a:r>
            <a:r>
              <a:rPr lang="en-US" dirty="0" smtClean="0"/>
              <a:t>Offices</a:t>
            </a:r>
          </a:p>
        </p:txBody>
      </p:sp>
    </p:spTree>
    <p:extLst>
      <p:ext uri="{BB962C8B-B14F-4D97-AF65-F5344CB8AC3E}">
        <p14:creationId xmlns:p14="http://schemas.microsoft.com/office/powerpoint/2010/main" val="38273931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KSA </a:t>
            </a:r>
            <a:r>
              <a:rPr lang="en-US" dirty="0"/>
              <a:t>– Labor and Immigration</a:t>
            </a:r>
          </a:p>
        </p:txBody>
      </p:sp>
      <p:sp>
        <p:nvSpPr>
          <p:cNvPr id="3" name="Content Placeholder 2"/>
          <p:cNvSpPr>
            <a:spLocks noGrp="1"/>
          </p:cNvSpPr>
          <p:nvPr>
            <p:ph idx="1"/>
          </p:nvPr>
        </p:nvSpPr>
        <p:spPr/>
        <p:txBody>
          <a:bodyPr>
            <a:normAutofit fontScale="92500"/>
          </a:bodyPr>
          <a:lstStyle/>
          <a:p>
            <a:r>
              <a:rPr lang="en-US" dirty="0" smtClean="0"/>
              <a:t>Resident visa / permit</a:t>
            </a:r>
          </a:p>
          <a:p>
            <a:r>
              <a:rPr lang="en-US" dirty="0"/>
              <a:t>exit/re-entry visa </a:t>
            </a:r>
            <a:r>
              <a:rPr lang="en-US" dirty="0" smtClean="0"/>
              <a:t>after obtaining residency visa</a:t>
            </a:r>
          </a:p>
          <a:p>
            <a:r>
              <a:rPr lang="en-US" dirty="0" smtClean="0"/>
              <a:t>Employers </a:t>
            </a:r>
            <a:r>
              <a:rPr lang="en-US" dirty="0"/>
              <a:t>have a number of obligations, including at least 15 days paid holiday after a year's </a:t>
            </a:r>
            <a:r>
              <a:rPr lang="en-US" dirty="0" smtClean="0"/>
              <a:t>employment.</a:t>
            </a:r>
            <a:endParaRPr lang="en-US" dirty="0"/>
          </a:p>
          <a:p>
            <a:r>
              <a:rPr lang="en-US" dirty="0" smtClean="0"/>
              <a:t>Terminated </a:t>
            </a:r>
            <a:r>
              <a:rPr lang="en-US" dirty="0"/>
              <a:t>employees must receive an "end-of-service" payment of a half a months' salary for each year employed going up to one month if employed for more than 5 years.</a:t>
            </a:r>
          </a:p>
        </p:txBody>
      </p:sp>
    </p:spTree>
    <p:extLst>
      <p:ext uri="{BB962C8B-B14F-4D97-AF65-F5344CB8AC3E}">
        <p14:creationId xmlns:p14="http://schemas.microsoft.com/office/powerpoint/2010/main" val="41775911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KSA </a:t>
            </a:r>
            <a:r>
              <a:rPr lang="en-US" dirty="0"/>
              <a:t>– </a:t>
            </a:r>
            <a:r>
              <a:rPr lang="en-US" dirty="0" smtClean="0"/>
              <a:t>Taxes</a:t>
            </a:r>
            <a:endParaRPr lang="en-US" dirty="0"/>
          </a:p>
        </p:txBody>
      </p:sp>
      <p:sp>
        <p:nvSpPr>
          <p:cNvPr id="3" name="Content Placeholder 2"/>
          <p:cNvSpPr>
            <a:spLocks noGrp="1"/>
          </p:cNvSpPr>
          <p:nvPr>
            <p:ph idx="1"/>
          </p:nvPr>
        </p:nvSpPr>
        <p:spPr/>
        <p:txBody>
          <a:bodyPr>
            <a:normAutofit lnSpcReduction="10000"/>
          </a:bodyPr>
          <a:lstStyle/>
          <a:p>
            <a:r>
              <a:rPr lang="en-US" dirty="0" smtClean="0"/>
              <a:t>GCC national</a:t>
            </a:r>
          </a:p>
          <a:p>
            <a:pPr lvl="1"/>
            <a:r>
              <a:rPr lang="en-US" dirty="0" smtClean="0"/>
              <a:t>No income / corporate tax</a:t>
            </a:r>
          </a:p>
          <a:p>
            <a:pPr lvl="1"/>
            <a:r>
              <a:rPr lang="en-US" dirty="0" smtClean="0"/>
              <a:t>Zakat of 2.5%</a:t>
            </a:r>
          </a:p>
          <a:p>
            <a:r>
              <a:rPr lang="en-US" dirty="0" smtClean="0"/>
              <a:t>Foreigners</a:t>
            </a:r>
          </a:p>
          <a:p>
            <a:pPr lvl="1"/>
            <a:r>
              <a:rPr lang="en-US" dirty="0" smtClean="0"/>
              <a:t>Income from activity KSA of 20%</a:t>
            </a:r>
          </a:p>
          <a:p>
            <a:pPr lvl="1"/>
            <a:r>
              <a:rPr lang="en-US" dirty="0" smtClean="0"/>
              <a:t>Employer must pay social security</a:t>
            </a:r>
          </a:p>
          <a:p>
            <a:pPr lvl="1"/>
            <a:r>
              <a:rPr lang="en-US" dirty="0" smtClean="0"/>
              <a:t>Income is: self employment, capital investment, business activity in kingdom</a:t>
            </a:r>
          </a:p>
          <a:p>
            <a:pPr marL="400050" lvl="1" indent="0">
              <a:buNone/>
            </a:pPr>
            <a:r>
              <a:rPr lang="en-US" dirty="0"/>
              <a:t>		</a:t>
            </a:r>
          </a:p>
        </p:txBody>
      </p:sp>
    </p:spTree>
    <p:extLst>
      <p:ext uri="{BB962C8B-B14F-4D97-AF65-F5344CB8AC3E}">
        <p14:creationId xmlns:p14="http://schemas.microsoft.com/office/powerpoint/2010/main" val="41228310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Kuwait </a:t>
            </a:r>
            <a:r>
              <a:rPr lang="en-US" dirty="0" smtClean="0"/>
              <a:t>– </a:t>
            </a:r>
            <a:r>
              <a:rPr lang="en-US" dirty="0"/>
              <a:t>Government </a:t>
            </a:r>
            <a:r>
              <a:rPr lang="en-US" dirty="0" smtClean="0"/>
              <a:t>&amp; Judicial</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 constitution gives the Emir </a:t>
            </a:r>
            <a:r>
              <a:rPr lang="en-US" dirty="0" smtClean="0"/>
              <a:t>(</a:t>
            </a:r>
            <a:r>
              <a:rPr lang="en-US" dirty="0"/>
              <a:t>A</a:t>
            </a:r>
            <a:r>
              <a:rPr lang="en-US" dirty="0" smtClean="0"/>
              <a:t>l Saba) the </a:t>
            </a:r>
            <a:r>
              <a:rPr lang="en-US" dirty="0"/>
              <a:t>authority to appoint the Prime </a:t>
            </a:r>
            <a:r>
              <a:rPr lang="en-US" dirty="0" smtClean="0"/>
              <a:t>Minister. The </a:t>
            </a:r>
            <a:r>
              <a:rPr lang="en-US" dirty="0"/>
              <a:t>Prime Minister in turn appoints the ministers who forms the government, conditional on the approval of the Emir</a:t>
            </a:r>
            <a:r>
              <a:rPr lang="en-US" dirty="0" smtClean="0"/>
              <a:t>.</a:t>
            </a:r>
          </a:p>
          <a:p>
            <a:r>
              <a:rPr lang="en-US" dirty="0"/>
              <a:t>Women vote in </a:t>
            </a:r>
            <a:r>
              <a:rPr lang="en-US" dirty="0" smtClean="0"/>
              <a:t>2005</a:t>
            </a:r>
          </a:p>
          <a:p>
            <a:r>
              <a:rPr lang="en-US" dirty="0" smtClean="0"/>
              <a:t>The court system in Kuwait is divided into several branches: personal, criminal, commercial, administrative, leases, and </a:t>
            </a:r>
            <a:r>
              <a:rPr lang="en-US" dirty="0"/>
              <a:t>civil </a:t>
            </a:r>
            <a:r>
              <a:rPr lang="en-US" dirty="0" smtClean="0"/>
              <a:t>courts.</a:t>
            </a:r>
          </a:p>
          <a:p>
            <a:r>
              <a:rPr lang="en-US" dirty="0" smtClean="0"/>
              <a:t>The </a:t>
            </a:r>
            <a:r>
              <a:rPr lang="en-US" dirty="0"/>
              <a:t>personal courts have jurisdiction over matters relating to the personal </a:t>
            </a:r>
            <a:r>
              <a:rPr lang="en-US" dirty="0" smtClean="0"/>
              <a:t>status of </a:t>
            </a:r>
            <a:r>
              <a:rPr lang="en-US" dirty="0"/>
              <a:t>Muslims, in particular family and inheritance </a:t>
            </a:r>
            <a:r>
              <a:rPr lang="en-US" dirty="0" smtClean="0"/>
              <a:t>law</a:t>
            </a:r>
          </a:p>
          <a:p>
            <a:r>
              <a:rPr lang="en-US" dirty="0" smtClean="0"/>
              <a:t> </a:t>
            </a:r>
            <a:r>
              <a:rPr lang="en-US" dirty="0"/>
              <a:t>The civil courts has jurisdiction over all non-criminal cases </a:t>
            </a:r>
            <a:r>
              <a:rPr lang="en-US" dirty="0" smtClean="0"/>
              <a:t>not dealt </a:t>
            </a:r>
            <a:r>
              <a:rPr lang="en-US" dirty="0"/>
              <a:t>with by other branches</a:t>
            </a:r>
            <a:r>
              <a:rPr lang="en-US" dirty="0" smtClean="0"/>
              <a:t>.</a:t>
            </a:r>
          </a:p>
          <a:p>
            <a:r>
              <a:rPr lang="en-US" dirty="0"/>
              <a:t>Generally, courts will not exercise </a:t>
            </a:r>
            <a:r>
              <a:rPr lang="en-US" dirty="0" smtClean="0"/>
              <a:t>jurisdiction in </a:t>
            </a:r>
            <a:r>
              <a:rPr lang="en-US" dirty="0"/>
              <a:t>cases where there is an express written agreement between the parties to refer a dispute to arbitration</a:t>
            </a:r>
          </a:p>
        </p:txBody>
      </p:sp>
    </p:spTree>
    <p:extLst>
      <p:ext uri="{BB962C8B-B14F-4D97-AF65-F5344CB8AC3E}">
        <p14:creationId xmlns:p14="http://schemas.microsoft.com/office/powerpoint/2010/main" val="25223896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Kuwait </a:t>
            </a:r>
            <a:r>
              <a:rPr lang="en-US" dirty="0"/>
              <a:t>– Establishing a business</a:t>
            </a:r>
          </a:p>
        </p:txBody>
      </p:sp>
      <p:sp>
        <p:nvSpPr>
          <p:cNvPr id="3" name="Content Placeholder 2"/>
          <p:cNvSpPr>
            <a:spLocks noGrp="1"/>
          </p:cNvSpPr>
          <p:nvPr>
            <p:ph idx="1"/>
          </p:nvPr>
        </p:nvSpPr>
        <p:spPr/>
        <p:txBody>
          <a:bodyPr>
            <a:normAutofit fontScale="92500" lnSpcReduction="10000"/>
          </a:bodyPr>
          <a:lstStyle/>
          <a:p>
            <a:r>
              <a:rPr lang="en-US" dirty="0" smtClean="0"/>
              <a:t>Limited </a:t>
            </a:r>
            <a:r>
              <a:rPr lang="en-US" dirty="0"/>
              <a:t>Liability </a:t>
            </a:r>
            <a:r>
              <a:rPr lang="en-US" dirty="0" smtClean="0"/>
              <a:t>Company</a:t>
            </a:r>
          </a:p>
          <a:p>
            <a:r>
              <a:rPr lang="en-US" dirty="0" smtClean="0"/>
              <a:t>Shareholder company (holding co)</a:t>
            </a:r>
            <a:endParaRPr lang="en-US" dirty="0"/>
          </a:p>
          <a:p>
            <a:r>
              <a:rPr lang="en-US" dirty="0" smtClean="0"/>
              <a:t>Joint </a:t>
            </a:r>
            <a:r>
              <a:rPr lang="en-US" dirty="0"/>
              <a:t>Liability </a:t>
            </a:r>
            <a:r>
              <a:rPr lang="en-US" dirty="0" smtClean="0"/>
              <a:t>Company (partnership)</a:t>
            </a:r>
            <a:endParaRPr lang="en-US" dirty="0"/>
          </a:p>
          <a:p>
            <a:r>
              <a:rPr lang="en-US" dirty="0" smtClean="0"/>
              <a:t>Joint Venture</a:t>
            </a:r>
          </a:p>
          <a:p>
            <a:r>
              <a:rPr lang="en-US" dirty="0" smtClean="0"/>
              <a:t>Commercial agency</a:t>
            </a:r>
          </a:p>
          <a:p>
            <a:r>
              <a:rPr lang="en-US" dirty="0" smtClean="0"/>
              <a:t>Branch</a:t>
            </a:r>
          </a:p>
          <a:p>
            <a:endParaRPr lang="en-US" dirty="0"/>
          </a:p>
          <a:p>
            <a:r>
              <a:rPr lang="en-US" dirty="0"/>
              <a:t>Business licenses are issued only to </a:t>
            </a:r>
            <a:r>
              <a:rPr lang="en-US" dirty="0" smtClean="0"/>
              <a:t>Kuwaiti nationals </a:t>
            </a:r>
            <a:r>
              <a:rPr lang="en-US" dirty="0"/>
              <a:t>or to Kuwaiti </a:t>
            </a:r>
            <a:r>
              <a:rPr lang="en-US" dirty="0" smtClean="0"/>
              <a:t>companies</a:t>
            </a:r>
            <a:endParaRPr lang="en-US" dirty="0"/>
          </a:p>
        </p:txBody>
      </p:sp>
    </p:spTree>
    <p:extLst>
      <p:ext uri="{BB962C8B-B14F-4D97-AF65-F5344CB8AC3E}">
        <p14:creationId xmlns:p14="http://schemas.microsoft.com/office/powerpoint/2010/main" val="9185177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Kuwait </a:t>
            </a:r>
            <a:r>
              <a:rPr lang="en-US" dirty="0"/>
              <a:t>– Labor and Immigration</a:t>
            </a:r>
          </a:p>
        </p:txBody>
      </p:sp>
      <p:sp>
        <p:nvSpPr>
          <p:cNvPr id="3" name="Content Placeholder 2"/>
          <p:cNvSpPr>
            <a:spLocks noGrp="1"/>
          </p:cNvSpPr>
          <p:nvPr>
            <p:ph idx="1"/>
          </p:nvPr>
        </p:nvSpPr>
        <p:spPr/>
        <p:txBody>
          <a:bodyPr>
            <a:normAutofit/>
          </a:bodyPr>
          <a:lstStyle/>
          <a:p>
            <a:pPr marL="400050" lvl="1" indent="0">
              <a:buNone/>
            </a:pPr>
            <a:r>
              <a:rPr lang="en-US" dirty="0"/>
              <a:t>Work permit issued from the Ministry of Social Affairs and </a:t>
            </a:r>
            <a:r>
              <a:rPr lang="en-US" dirty="0" smtClean="0"/>
              <a:t>Labor</a:t>
            </a:r>
          </a:p>
          <a:p>
            <a:pPr marL="400050" lvl="1" indent="0">
              <a:buNone/>
            </a:pPr>
            <a:r>
              <a:rPr lang="en-US" dirty="0"/>
              <a:t>Health insurance certificate and Disease-free </a:t>
            </a:r>
            <a:r>
              <a:rPr lang="en-US" dirty="0" smtClean="0"/>
              <a:t>certificate</a:t>
            </a:r>
          </a:p>
          <a:p>
            <a:pPr marL="400050" lvl="1" indent="0">
              <a:buNone/>
            </a:pPr>
            <a:r>
              <a:rPr lang="en-US" dirty="0" smtClean="0"/>
              <a:t>Process: Work permit; work visa; medical check; residency visa; Civil ID</a:t>
            </a:r>
          </a:p>
          <a:p>
            <a:pPr marL="400050" lvl="1" indent="0">
              <a:buNone/>
            </a:pPr>
            <a:r>
              <a:rPr lang="en-US" dirty="0"/>
              <a:t>Residency visa valid up to 5 years</a:t>
            </a:r>
          </a:p>
          <a:p>
            <a:pPr marL="400050" lvl="1" indent="0">
              <a:buNone/>
            </a:pPr>
            <a:endParaRPr lang="en-US" dirty="0"/>
          </a:p>
          <a:p>
            <a:pPr marL="400050" lvl="1" indent="0">
              <a:buNone/>
            </a:pPr>
            <a:r>
              <a:rPr lang="en-US" dirty="0"/>
              <a:t>34 nationalities entry visas upon </a:t>
            </a:r>
            <a:r>
              <a:rPr lang="en-US" dirty="0" smtClean="0"/>
              <a:t>arrival</a:t>
            </a:r>
          </a:p>
          <a:p>
            <a:pPr marL="400050" lvl="1" indent="0">
              <a:buNone/>
            </a:pPr>
            <a:endParaRPr lang="en-US" dirty="0"/>
          </a:p>
          <a:p>
            <a:pPr marL="400050" lvl="1" indent="0">
              <a:buNone/>
            </a:pPr>
            <a:endParaRPr lang="en-US" dirty="0"/>
          </a:p>
          <a:p>
            <a:pPr marL="400050" lvl="1" indent="0">
              <a:buNone/>
            </a:pPr>
            <a:endParaRPr lang="en-US" dirty="0" smtClean="0"/>
          </a:p>
          <a:p>
            <a:pPr marL="0" indent="0">
              <a:buNone/>
            </a:pPr>
            <a:endParaRPr lang="en-US" dirty="0"/>
          </a:p>
        </p:txBody>
      </p:sp>
    </p:spTree>
    <p:extLst>
      <p:ext uri="{BB962C8B-B14F-4D97-AF65-F5344CB8AC3E}">
        <p14:creationId xmlns:p14="http://schemas.microsoft.com/office/powerpoint/2010/main" val="14158593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Kuwait </a:t>
            </a:r>
            <a:r>
              <a:rPr lang="en-US" dirty="0"/>
              <a:t>– </a:t>
            </a:r>
            <a:r>
              <a:rPr lang="en-US" dirty="0" smtClean="0"/>
              <a:t>Taxes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 personal income tax</a:t>
            </a:r>
          </a:p>
          <a:p>
            <a:endParaRPr lang="en-US" dirty="0" smtClean="0"/>
          </a:p>
          <a:p>
            <a:r>
              <a:rPr lang="en-US" dirty="0" smtClean="0"/>
              <a:t>Companies doing business in the country do have to pay certain taxes and obligations</a:t>
            </a:r>
          </a:p>
          <a:p>
            <a:pPr lvl="1"/>
            <a:r>
              <a:rPr lang="en-US" dirty="0" smtClean="0"/>
              <a:t>are required to keep adequate financial records</a:t>
            </a:r>
          </a:p>
          <a:p>
            <a:pPr lvl="1"/>
            <a:r>
              <a:rPr lang="en-US" dirty="0" smtClean="0"/>
              <a:t>Only com with foreign ownership</a:t>
            </a:r>
          </a:p>
          <a:p>
            <a:pPr lvl="1"/>
            <a:r>
              <a:rPr lang="en-US" dirty="0" smtClean="0"/>
              <a:t>Flat 15% on profits - on foreigner’s shares</a:t>
            </a:r>
          </a:p>
          <a:p>
            <a:pPr lvl="1"/>
            <a:endParaRPr lang="en-US" dirty="0" smtClean="0"/>
          </a:p>
          <a:p>
            <a:r>
              <a:rPr lang="en-US" dirty="0" smtClean="0"/>
              <a:t>Zakat income tax</a:t>
            </a:r>
          </a:p>
          <a:p>
            <a:r>
              <a:rPr lang="en-US" dirty="0" smtClean="0"/>
              <a:t>Custom Duties and Tariffs</a:t>
            </a:r>
          </a:p>
          <a:p>
            <a:pPr lvl="1"/>
            <a:r>
              <a:rPr lang="en-US" dirty="0"/>
              <a:t>A flat rate of 5% is applied to the cost</a:t>
            </a:r>
            <a:endParaRPr lang="en-US" dirty="0" smtClean="0"/>
          </a:p>
          <a:p>
            <a:pPr lvl="1"/>
            <a:endParaRPr lang="en-US" dirty="0" smtClean="0"/>
          </a:p>
          <a:p>
            <a:pPr lvl="1"/>
            <a:endParaRPr lang="en-US" dirty="0" smtClean="0"/>
          </a:p>
          <a:p>
            <a:endParaRPr lang="en-US" dirty="0" smtClean="0"/>
          </a:p>
          <a:p>
            <a:endParaRPr lang="en-US" dirty="0"/>
          </a:p>
        </p:txBody>
      </p:sp>
    </p:spTree>
    <p:extLst>
      <p:ext uri="{BB962C8B-B14F-4D97-AF65-F5344CB8AC3E}">
        <p14:creationId xmlns:p14="http://schemas.microsoft.com/office/powerpoint/2010/main" val="703942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Geographic area</a:t>
            </a:r>
            <a:endParaRPr lang="en-US" dirty="0"/>
          </a:p>
        </p:txBody>
      </p:sp>
      <p:sp>
        <p:nvSpPr>
          <p:cNvPr id="3" name="Content Placeholder 2"/>
          <p:cNvSpPr>
            <a:spLocks noGrp="1"/>
          </p:cNvSpPr>
          <p:nvPr>
            <p:ph idx="1"/>
          </p:nvPr>
        </p:nvSpPr>
        <p:spPr>
          <a:xfrm>
            <a:off x="457200" y="1417638"/>
            <a:ext cx="7298267" cy="5440362"/>
          </a:xfrm>
        </p:spPr>
        <p:txBody>
          <a:bodyPr>
            <a:normAutofit/>
          </a:bodyPr>
          <a:lstStyle/>
          <a:p>
            <a:r>
              <a:rPr lang="en-US" sz="2400" dirty="0" smtClean="0"/>
              <a:t>GCC … (Kuwait, Bahrain, Qatar, UAE, Oman</a:t>
            </a:r>
            <a:r>
              <a:rPr lang="en-US" sz="2400" dirty="0"/>
              <a:t> </a:t>
            </a:r>
            <a:r>
              <a:rPr lang="en-US" sz="2400" dirty="0" smtClean="0"/>
              <a:t>and KSA)</a:t>
            </a:r>
          </a:p>
          <a:p>
            <a:r>
              <a:rPr lang="en-US" sz="2400" dirty="0" smtClean="0"/>
              <a:t>Iran and Iraq</a:t>
            </a:r>
          </a:p>
          <a:p>
            <a:endParaRPr lang="en-US" sz="2400" dirty="0"/>
          </a:p>
          <a:p>
            <a:endParaRPr lang="en-US" sz="2400" dirty="0" smtClean="0"/>
          </a:p>
          <a:p>
            <a:pPr marL="0" indent="0">
              <a:buNone/>
            </a:pPr>
            <a:r>
              <a:rPr lang="en-US" sz="2400" dirty="0" smtClean="0"/>
              <a:t>Consider:</a:t>
            </a:r>
            <a:endParaRPr lang="en-US" sz="2400" dirty="0"/>
          </a:p>
          <a:p>
            <a:pPr marL="0" indent="0">
              <a:buNone/>
            </a:pPr>
            <a:r>
              <a:rPr lang="en-US" sz="2400" dirty="0" smtClean="0"/>
              <a:t>CIS</a:t>
            </a:r>
            <a:endParaRPr lang="en-US" sz="2400" dirty="0"/>
          </a:p>
          <a:p>
            <a:pPr marL="0" indent="0">
              <a:buNone/>
            </a:pPr>
            <a:r>
              <a:rPr lang="en-US" sz="2400" dirty="0" smtClean="0"/>
              <a:t>India</a:t>
            </a:r>
          </a:p>
          <a:p>
            <a:pPr marL="0" indent="0">
              <a:buNone/>
            </a:pPr>
            <a:r>
              <a:rPr lang="en-US" sz="2400" dirty="0" smtClean="0"/>
              <a:t>Pakistan</a:t>
            </a:r>
          </a:p>
          <a:p>
            <a:pPr marL="0" indent="0">
              <a:buNone/>
            </a:pPr>
            <a:r>
              <a:rPr lang="en-US" sz="2400" dirty="0" smtClean="0"/>
              <a:t>Turkey</a:t>
            </a:r>
          </a:p>
          <a:p>
            <a:pPr marL="0" indent="0">
              <a:buNone/>
            </a:pPr>
            <a:r>
              <a:rPr lang="en-US" sz="2400" dirty="0" smtClean="0"/>
              <a:t>MENA</a:t>
            </a:r>
          </a:p>
          <a:p>
            <a:endParaRPr lang="en-US" dirty="0"/>
          </a:p>
        </p:txBody>
      </p:sp>
      <p:pic>
        <p:nvPicPr>
          <p:cNvPr id="4" name="Picture 3"/>
          <p:cNvPicPr>
            <a:picLocks noChangeAspect="1"/>
          </p:cNvPicPr>
          <p:nvPr/>
        </p:nvPicPr>
        <p:blipFill>
          <a:blip r:embed="rId3"/>
          <a:stretch>
            <a:fillRect/>
          </a:stretch>
        </p:blipFill>
        <p:spPr>
          <a:xfrm>
            <a:off x="1880703" y="2465958"/>
            <a:ext cx="5544408" cy="3585937"/>
          </a:xfrm>
          <a:prstGeom prst="rect">
            <a:avLst/>
          </a:prstGeom>
        </p:spPr>
      </p:pic>
    </p:spTree>
    <p:extLst>
      <p:ext uri="{BB962C8B-B14F-4D97-AF65-F5344CB8AC3E}">
        <p14:creationId xmlns:p14="http://schemas.microsoft.com/office/powerpoint/2010/main" val="6396043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Bahrain – Government </a:t>
            </a:r>
            <a:r>
              <a:rPr lang="en-US" dirty="0" smtClean="0"/>
              <a:t>&amp; Judicial</a:t>
            </a:r>
            <a:endParaRPr lang="en-US" dirty="0"/>
          </a:p>
        </p:txBody>
      </p:sp>
      <p:sp>
        <p:nvSpPr>
          <p:cNvPr id="3" name="Content Placeholder 2"/>
          <p:cNvSpPr>
            <a:spLocks noGrp="1"/>
          </p:cNvSpPr>
          <p:nvPr>
            <p:ph idx="1"/>
          </p:nvPr>
        </p:nvSpPr>
        <p:spPr/>
        <p:txBody>
          <a:bodyPr>
            <a:normAutofit fontScale="92500" lnSpcReduction="10000"/>
          </a:bodyPr>
          <a:lstStyle/>
          <a:p>
            <a:r>
              <a:rPr lang="en-US" dirty="0"/>
              <a:t>C</a:t>
            </a:r>
            <a:r>
              <a:rPr lang="en-US" dirty="0" smtClean="0"/>
              <a:t>onstitutional monarchy - </a:t>
            </a:r>
            <a:r>
              <a:rPr lang="en-US" dirty="0"/>
              <a:t>The constitution enshrined the hereditary leadership on the al-Khalifa family</a:t>
            </a:r>
            <a:endParaRPr lang="en-US" dirty="0" smtClean="0"/>
          </a:p>
          <a:p>
            <a:r>
              <a:rPr lang="en-US" dirty="0" smtClean="0"/>
              <a:t>Women vote </a:t>
            </a:r>
            <a:r>
              <a:rPr lang="en-US" dirty="0"/>
              <a:t>in </a:t>
            </a:r>
            <a:r>
              <a:rPr lang="en-US" dirty="0" smtClean="0"/>
              <a:t>2002</a:t>
            </a:r>
          </a:p>
          <a:p>
            <a:r>
              <a:rPr lang="en-US" dirty="0"/>
              <a:t>All legislation must be passed by a majority in both the Chamber of Deputies and the </a:t>
            </a:r>
            <a:r>
              <a:rPr lang="en-US" dirty="0" err="1"/>
              <a:t>Shura</a:t>
            </a:r>
            <a:r>
              <a:rPr lang="en-US" dirty="0"/>
              <a:t> Council, and must be ratified by the King</a:t>
            </a:r>
            <a:r>
              <a:rPr lang="en-US" dirty="0" smtClean="0"/>
              <a:t>.</a:t>
            </a:r>
          </a:p>
          <a:p>
            <a:r>
              <a:rPr lang="en-US" dirty="0"/>
              <a:t>The Judiciary of Bahrain is divided in to two branches: the Civil Law Courts and the </a:t>
            </a:r>
            <a:r>
              <a:rPr lang="en-US" dirty="0" err="1"/>
              <a:t>Shari'a</a:t>
            </a:r>
            <a:r>
              <a:rPr lang="en-US" dirty="0"/>
              <a:t> Law Courts</a:t>
            </a:r>
          </a:p>
        </p:txBody>
      </p:sp>
    </p:spTree>
    <p:extLst>
      <p:ext uri="{BB962C8B-B14F-4D97-AF65-F5344CB8AC3E}">
        <p14:creationId xmlns:p14="http://schemas.microsoft.com/office/powerpoint/2010/main" val="14346160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Bahrain </a:t>
            </a:r>
            <a:r>
              <a:rPr lang="en-US" dirty="0"/>
              <a:t>– Establishing a business</a:t>
            </a:r>
          </a:p>
        </p:txBody>
      </p:sp>
      <p:sp>
        <p:nvSpPr>
          <p:cNvPr id="3" name="Content Placeholder 2"/>
          <p:cNvSpPr>
            <a:spLocks noGrp="1"/>
          </p:cNvSpPr>
          <p:nvPr>
            <p:ph idx="1"/>
          </p:nvPr>
        </p:nvSpPr>
        <p:spPr/>
        <p:txBody>
          <a:bodyPr>
            <a:normAutofit/>
          </a:bodyPr>
          <a:lstStyle/>
          <a:p>
            <a:r>
              <a:rPr lang="en-US" dirty="0"/>
              <a:t>The Commercial Companies Law </a:t>
            </a:r>
            <a:r>
              <a:rPr lang="en-US" dirty="0" smtClean="0"/>
              <a:t>allows </a:t>
            </a:r>
            <a:r>
              <a:rPr lang="en-US" dirty="0"/>
              <a:t>for companies to be incorporated with 100% foreign capital, in certain circumstances and for certain </a:t>
            </a:r>
            <a:r>
              <a:rPr lang="en-US" dirty="0" smtClean="0"/>
              <a:t>activities</a:t>
            </a:r>
          </a:p>
          <a:p>
            <a:r>
              <a:rPr lang="en-US" dirty="0" smtClean="0"/>
              <a:t>Otherwise</a:t>
            </a:r>
            <a:r>
              <a:rPr lang="en-US" dirty="0"/>
              <a:t>, foreign ownership is limited to 49</a:t>
            </a:r>
            <a:r>
              <a:rPr lang="en-US" dirty="0" smtClean="0"/>
              <a:t>% and </a:t>
            </a:r>
            <a:r>
              <a:rPr lang="en-US" dirty="0"/>
              <a:t>c</a:t>
            </a:r>
            <a:r>
              <a:rPr lang="en-US" dirty="0" smtClean="0"/>
              <a:t>ertain </a:t>
            </a:r>
            <a:r>
              <a:rPr lang="en-US" dirty="0"/>
              <a:t>business activities are restricted to </a:t>
            </a:r>
            <a:r>
              <a:rPr lang="en-US" dirty="0" smtClean="0"/>
              <a:t>GCC nationals</a:t>
            </a:r>
            <a:endParaRPr lang="en-US" dirty="0"/>
          </a:p>
        </p:txBody>
      </p:sp>
    </p:spTree>
    <p:extLst>
      <p:ext uri="{BB962C8B-B14F-4D97-AF65-F5344CB8AC3E}">
        <p14:creationId xmlns:p14="http://schemas.microsoft.com/office/powerpoint/2010/main" val="19817829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Bahrain – Establishing a business</a:t>
            </a:r>
            <a:endParaRPr lang="en-US" dirty="0"/>
          </a:p>
        </p:txBody>
      </p:sp>
      <p:sp>
        <p:nvSpPr>
          <p:cNvPr id="3" name="Content Placeholder 2"/>
          <p:cNvSpPr>
            <a:spLocks noGrp="1"/>
          </p:cNvSpPr>
          <p:nvPr>
            <p:ph idx="1"/>
          </p:nvPr>
        </p:nvSpPr>
        <p:spPr/>
        <p:txBody>
          <a:bodyPr>
            <a:normAutofit fontScale="77500" lnSpcReduction="20000"/>
          </a:bodyPr>
          <a:lstStyle/>
          <a:p>
            <a:r>
              <a:rPr lang="en-US" dirty="0"/>
              <a:t>Obtain lease agreement to prove </a:t>
            </a:r>
            <a:r>
              <a:rPr lang="en-US" dirty="0" smtClean="0"/>
              <a:t>location</a:t>
            </a:r>
          </a:p>
          <a:p>
            <a:r>
              <a:rPr lang="en-US" dirty="0"/>
              <a:t>Draft standard Memorandum of Association and obtain preliminary approval from the Ministry of Commerce at the Bahrain Investment Center’s one-stop </a:t>
            </a:r>
            <a:r>
              <a:rPr lang="en-US" dirty="0" smtClean="0"/>
              <a:t>shop</a:t>
            </a:r>
          </a:p>
          <a:p>
            <a:r>
              <a:rPr lang="en-US" dirty="0"/>
              <a:t>Obtain approval from the </a:t>
            </a:r>
            <a:r>
              <a:rPr lang="en-US" dirty="0" smtClean="0"/>
              <a:t>Municipality</a:t>
            </a:r>
          </a:p>
          <a:p>
            <a:r>
              <a:rPr lang="en-US" dirty="0"/>
              <a:t>Notarize Memorandum of </a:t>
            </a:r>
            <a:r>
              <a:rPr lang="en-US" dirty="0" smtClean="0"/>
              <a:t>Association</a:t>
            </a:r>
          </a:p>
          <a:p>
            <a:r>
              <a:rPr lang="en-US" dirty="0"/>
              <a:t>Open an account at the bank and obtain proof of deposit of </a:t>
            </a:r>
            <a:r>
              <a:rPr lang="en-US" dirty="0" smtClean="0"/>
              <a:t>capital</a:t>
            </a:r>
          </a:p>
          <a:p>
            <a:r>
              <a:rPr lang="en-US" dirty="0"/>
              <a:t>Obtain Certificate of Registration from Ministry of </a:t>
            </a:r>
            <a:r>
              <a:rPr lang="en-US" dirty="0" smtClean="0"/>
              <a:t>Commerce</a:t>
            </a:r>
          </a:p>
          <a:p>
            <a:r>
              <a:rPr lang="en-US" dirty="0"/>
              <a:t>Register the company and employees with the General </a:t>
            </a:r>
            <a:r>
              <a:rPr lang="en-US" dirty="0" smtClean="0"/>
              <a:t>Organization </a:t>
            </a:r>
            <a:r>
              <a:rPr lang="en-US" dirty="0"/>
              <a:t>for Social Insurance (GOSI)</a:t>
            </a:r>
          </a:p>
        </p:txBody>
      </p:sp>
    </p:spTree>
    <p:extLst>
      <p:ext uri="{BB962C8B-B14F-4D97-AF65-F5344CB8AC3E}">
        <p14:creationId xmlns:p14="http://schemas.microsoft.com/office/powerpoint/2010/main" val="12164865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Bahrain </a:t>
            </a:r>
            <a:r>
              <a:rPr lang="en-US" dirty="0"/>
              <a:t>– Labor and Immigration</a:t>
            </a:r>
          </a:p>
        </p:txBody>
      </p:sp>
      <p:sp>
        <p:nvSpPr>
          <p:cNvPr id="3" name="Content Placeholder 2"/>
          <p:cNvSpPr>
            <a:spLocks noGrp="1"/>
          </p:cNvSpPr>
          <p:nvPr>
            <p:ph idx="1"/>
          </p:nvPr>
        </p:nvSpPr>
        <p:spPr/>
        <p:txBody>
          <a:bodyPr/>
          <a:lstStyle/>
          <a:p>
            <a:r>
              <a:rPr lang="en-US" dirty="0"/>
              <a:t>An employer cannot employ non-Bahraini workers without obtaining a work permit for the workers from the Ministry of </a:t>
            </a:r>
            <a:r>
              <a:rPr lang="en-US" dirty="0" err="1"/>
              <a:t>Labour</a:t>
            </a:r>
            <a:r>
              <a:rPr lang="en-US" dirty="0"/>
              <a:t> and Social </a:t>
            </a:r>
            <a:r>
              <a:rPr lang="en-US" dirty="0" smtClean="0"/>
              <a:t>Affairs</a:t>
            </a:r>
          </a:p>
          <a:p>
            <a:r>
              <a:rPr lang="en-US" dirty="0"/>
              <a:t>A work permit normally takes approximately a month to </a:t>
            </a:r>
            <a:r>
              <a:rPr lang="en-US" dirty="0" smtClean="0"/>
              <a:t>process</a:t>
            </a:r>
          </a:p>
          <a:p>
            <a:r>
              <a:rPr lang="en-US" dirty="0"/>
              <a:t>Two Weeks Tourist </a:t>
            </a:r>
            <a:r>
              <a:rPr lang="en-US" dirty="0" smtClean="0"/>
              <a:t>Visas</a:t>
            </a:r>
            <a:r>
              <a:rPr lang="en-US" dirty="0"/>
              <a:t> </a:t>
            </a:r>
            <a:r>
              <a:rPr lang="en-US" dirty="0" smtClean="0"/>
              <a:t>and </a:t>
            </a:r>
            <a:r>
              <a:rPr lang="en-US" dirty="0"/>
              <a:t>72 hour / 7 day Visas</a:t>
            </a:r>
          </a:p>
          <a:p>
            <a:endParaRPr lang="en-US" dirty="0"/>
          </a:p>
        </p:txBody>
      </p:sp>
    </p:spTree>
    <p:extLst>
      <p:ext uri="{BB962C8B-B14F-4D97-AF65-F5344CB8AC3E}">
        <p14:creationId xmlns:p14="http://schemas.microsoft.com/office/powerpoint/2010/main" val="1134197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Bahrain </a:t>
            </a:r>
            <a:r>
              <a:rPr lang="en-US" dirty="0"/>
              <a:t>– </a:t>
            </a:r>
            <a:r>
              <a:rPr lang="en-US" dirty="0" smtClean="0"/>
              <a:t>Taxes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copy of </a:t>
            </a:r>
            <a:r>
              <a:rPr lang="en-US" dirty="0" smtClean="0"/>
              <a:t>annual </a:t>
            </a:r>
            <a:r>
              <a:rPr lang="en-US" dirty="0"/>
              <a:t>report and the auditor's report within ten days of the date that the documents are </a:t>
            </a:r>
            <a:r>
              <a:rPr lang="en-US" dirty="0" smtClean="0"/>
              <a:t>prepared</a:t>
            </a:r>
          </a:p>
          <a:p>
            <a:r>
              <a:rPr lang="en-US" dirty="0"/>
              <a:t>Corporate Taxation</a:t>
            </a:r>
          </a:p>
          <a:p>
            <a:pPr lvl="1"/>
            <a:r>
              <a:rPr lang="en-US" dirty="0"/>
              <a:t>There is no corporate tax on companies, except for oil, gas and petroleum </a:t>
            </a:r>
            <a:r>
              <a:rPr lang="en-US" dirty="0" smtClean="0"/>
              <a:t>companies which </a:t>
            </a:r>
            <a:r>
              <a:rPr lang="en-US" dirty="0"/>
              <a:t>are engaged in exploration, production, or refining, regardless of their place </a:t>
            </a:r>
            <a:r>
              <a:rPr lang="en-US" dirty="0" smtClean="0"/>
              <a:t>of incorporation</a:t>
            </a:r>
            <a:r>
              <a:rPr lang="en-US" dirty="0"/>
              <a:t>. The tax rate is 46% of net profits generated in Bahrain.</a:t>
            </a:r>
            <a:endParaRPr lang="en-US" dirty="0" smtClean="0"/>
          </a:p>
          <a:p>
            <a:r>
              <a:rPr lang="en-US" dirty="0"/>
              <a:t>Customs duty at a rate of 5% is levied on some imported goods such as certain foods, perfume, cars and electronic products. Tobacco products are levied at 100% and alcohol at 125%.</a:t>
            </a:r>
          </a:p>
        </p:txBody>
      </p:sp>
    </p:spTree>
    <p:extLst>
      <p:ext uri="{BB962C8B-B14F-4D97-AF65-F5344CB8AC3E}">
        <p14:creationId xmlns:p14="http://schemas.microsoft.com/office/powerpoint/2010/main" val="26359818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Oman – </a:t>
            </a:r>
            <a:r>
              <a:rPr lang="en-US" dirty="0" smtClean="0"/>
              <a:t>Government &amp; </a:t>
            </a:r>
            <a:r>
              <a:rPr lang="en-US" dirty="0"/>
              <a:t>Judicial</a:t>
            </a:r>
          </a:p>
        </p:txBody>
      </p:sp>
      <p:sp>
        <p:nvSpPr>
          <p:cNvPr id="3" name="Content Placeholder 2"/>
          <p:cNvSpPr>
            <a:spLocks noGrp="1"/>
          </p:cNvSpPr>
          <p:nvPr>
            <p:ph idx="1"/>
          </p:nvPr>
        </p:nvSpPr>
        <p:spPr/>
        <p:txBody>
          <a:bodyPr>
            <a:normAutofit lnSpcReduction="10000"/>
          </a:bodyPr>
          <a:lstStyle/>
          <a:p>
            <a:r>
              <a:rPr lang="en-US" dirty="0"/>
              <a:t>The Basic Law of the </a:t>
            </a:r>
            <a:r>
              <a:rPr lang="en-US" dirty="0" smtClean="0"/>
              <a:t>State</a:t>
            </a:r>
            <a:endParaRPr lang="en-US" dirty="0"/>
          </a:p>
          <a:p>
            <a:r>
              <a:rPr lang="en-US" dirty="0" smtClean="0"/>
              <a:t>An </a:t>
            </a:r>
            <a:r>
              <a:rPr lang="en-US" dirty="0"/>
              <a:t>independent </a:t>
            </a:r>
            <a:r>
              <a:rPr lang="en-US" dirty="0" smtClean="0"/>
              <a:t>judiciary</a:t>
            </a:r>
          </a:p>
          <a:p>
            <a:r>
              <a:rPr lang="en-US" dirty="0"/>
              <a:t>R</a:t>
            </a:r>
            <a:r>
              <a:rPr lang="en-US" dirty="0" smtClean="0"/>
              <a:t>ights </a:t>
            </a:r>
            <a:r>
              <a:rPr lang="en-US" dirty="0"/>
              <a:t>are derived from Islamic and Omani legal and social values and </a:t>
            </a:r>
            <a:r>
              <a:rPr lang="en-US" dirty="0" smtClean="0"/>
              <a:t>traditions</a:t>
            </a:r>
          </a:p>
          <a:p>
            <a:r>
              <a:rPr lang="en-US" dirty="0"/>
              <a:t>Oman's legal system is based on the </a:t>
            </a:r>
            <a:r>
              <a:rPr lang="en-US" dirty="0" err="1"/>
              <a:t>Ibadi</a:t>
            </a:r>
            <a:r>
              <a:rPr lang="en-US" dirty="0"/>
              <a:t> interpretation of the </a:t>
            </a:r>
            <a:r>
              <a:rPr lang="en-US" dirty="0" smtClean="0"/>
              <a:t>sharia</a:t>
            </a:r>
          </a:p>
          <a:p>
            <a:r>
              <a:rPr lang="en-US" dirty="0"/>
              <a:t>Modern commercial law, borrowed from other parts of the Middle East and Europe, </a:t>
            </a:r>
            <a:r>
              <a:rPr lang="en-US" dirty="0" smtClean="0"/>
              <a:t>operates </a:t>
            </a:r>
            <a:r>
              <a:rPr lang="en-US" dirty="0"/>
              <a:t>in the business </a:t>
            </a:r>
            <a:r>
              <a:rPr lang="en-US" dirty="0" smtClean="0"/>
              <a:t>sphere</a:t>
            </a:r>
            <a:endParaRPr lang="en-US" dirty="0"/>
          </a:p>
        </p:txBody>
      </p:sp>
    </p:spTree>
    <p:extLst>
      <p:ext uri="{BB962C8B-B14F-4D97-AF65-F5344CB8AC3E}">
        <p14:creationId xmlns:p14="http://schemas.microsoft.com/office/powerpoint/2010/main" val="29409847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Oman </a:t>
            </a:r>
            <a:r>
              <a:rPr lang="en-US" dirty="0"/>
              <a:t>– Establishing a business</a:t>
            </a:r>
          </a:p>
        </p:txBody>
      </p:sp>
      <p:sp>
        <p:nvSpPr>
          <p:cNvPr id="3" name="Content Placeholder 2"/>
          <p:cNvSpPr>
            <a:spLocks noGrp="1"/>
          </p:cNvSpPr>
          <p:nvPr>
            <p:ph idx="1"/>
          </p:nvPr>
        </p:nvSpPr>
        <p:spPr/>
        <p:txBody>
          <a:bodyPr>
            <a:normAutofit/>
          </a:bodyPr>
          <a:lstStyle/>
          <a:p>
            <a:r>
              <a:rPr lang="en-US" dirty="0"/>
              <a:t>Foreign persons or companies may participate in four types of business associations defined under the Commercial Companies Law, as follows</a:t>
            </a:r>
            <a:r>
              <a:rPr lang="en-US" dirty="0" smtClean="0"/>
              <a:t>:</a:t>
            </a:r>
          </a:p>
          <a:p>
            <a:r>
              <a:rPr lang="en-US" dirty="0" smtClean="0"/>
              <a:t>Partnerships</a:t>
            </a:r>
          </a:p>
          <a:p>
            <a:r>
              <a:rPr lang="en-US" dirty="0" smtClean="0"/>
              <a:t>Holding company</a:t>
            </a:r>
          </a:p>
          <a:p>
            <a:r>
              <a:rPr lang="en-US" dirty="0" smtClean="0"/>
              <a:t>Limited </a:t>
            </a:r>
            <a:r>
              <a:rPr lang="en-US" dirty="0"/>
              <a:t>Liability </a:t>
            </a:r>
            <a:r>
              <a:rPr lang="en-US" dirty="0" smtClean="0"/>
              <a:t>Companies</a:t>
            </a:r>
          </a:p>
          <a:p>
            <a:r>
              <a:rPr lang="en-US" dirty="0" smtClean="0"/>
              <a:t>Joint ventures</a:t>
            </a:r>
            <a:endParaRPr lang="en-US" dirty="0"/>
          </a:p>
        </p:txBody>
      </p:sp>
    </p:spTree>
    <p:extLst>
      <p:ext uri="{BB962C8B-B14F-4D97-AF65-F5344CB8AC3E}">
        <p14:creationId xmlns:p14="http://schemas.microsoft.com/office/powerpoint/2010/main" val="34573739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Oman </a:t>
            </a:r>
            <a:r>
              <a:rPr lang="en-US" dirty="0"/>
              <a:t>– Establishing a business</a:t>
            </a:r>
          </a:p>
        </p:txBody>
      </p:sp>
      <p:sp>
        <p:nvSpPr>
          <p:cNvPr id="3" name="Content Placeholder 2"/>
          <p:cNvSpPr>
            <a:spLocks noGrp="1"/>
          </p:cNvSpPr>
          <p:nvPr>
            <p:ph idx="1"/>
          </p:nvPr>
        </p:nvSpPr>
        <p:spPr/>
        <p:txBody>
          <a:bodyPr>
            <a:normAutofit lnSpcReduction="10000"/>
          </a:bodyPr>
          <a:lstStyle/>
          <a:p>
            <a:r>
              <a:rPr lang="en-US" dirty="0"/>
              <a:t>Deposit the legally required initial capital in a </a:t>
            </a:r>
            <a:r>
              <a:rPr lang="en-US" dirty="0" smtClean="0"/>
              <a:t>bank</a:t>
            </a:r>
          </a:p>
          <a:p>
            <a:r>
              <a:rPr lang="en-US" dirty="0"/>
              <a:t>Registration with the Commercial Registry at the Ministry of Commerce and Industry (MOCI</a:t>
            </a:r>
            <a:r>
              <a:rPr lang="en-US" dirty="0" smtClean="0"/>
              <a:t>)</a:t>
            </a:r>
          </a:p>
          <a:p>
            <a:r>
              <a:rPr lang="en-US" dirty="0"/>
              <a:t>Notification of the Tax Department of the Finance </a:t>
            </a:r>
            <a:r>
              <a:rPr lang="en-US" dirty="0" smtClean="0"/>
              <a:t>Ministry</a:t>
            </a:r>
          </a:p>
          <a:p>
            <a:r>
              <a:rPr lang="en-US" dirty="0"/>
              <a:t>Register employees for social </a:t>
            </a:r>
            <a:r>
              <a:rPr lang="en-US" dirty="0" smtClean="0"/>
              <a:t>insurance</a:t>
            </a:r>
          </a:p>
          <a:p>
            <a:r>
              <a:rPr lang="en-US" dirty="0"/>
              <a:t>Make a company seal</a:t>
            </a:r>
            <a:endParaRPr lang="en-US" dirty="0" smtClean="0"/>
          </a:p>
          <a:p>
            <a:endParaRPr lang="en-US" dirty="0"/>
          </a:p>
        </p:txBody>
      </p:sp>
    </p:spTree>
    <p:extLst>
      <p:ext uri="{BB962C8B-B14F-4D97-AF65-F5344CB8AC3E}">
        <p14:creationId xmlns:p14="http://schemas.microsoft.com/office/powerpoint/2010/main" val="4265968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Oman </a:t>
            </a:r>
            <a:r>
              <a:rPr lang="en-US" dirty="0"/>
              <a:t>– Labor and Immigration</a:t>
            </a:r>
          </a:p>
        </p:txBody>
      </p:sp>
      <p:sp>
        <p:nvSpPr>
          <p:cNvPr id="3" name="Content Placeholder 2"/>
          <p:cNvSpPr>
            <a:spLocks noGrp="1"/>
          </p:cNvSpPr>
          <p:nvPr>
            <p:ph idx="1"/>
          </p:nvPr>
        </p:nvSpPr>
        <p:spPr/>
        <p:txBody>
          <a:bodyPr/>
          <a:lstStyle/>
          <a:p>
            <a:r>
              <a:rPr lang="en-US" dirty="0" smtClean="0"/>
              <a:t>Same as UAE</a:t>
            </a:r>
          </a:p>
          <a:p>
            <a:endParaRPr lang="en-US" dirty="0"/>
          </a:p>
          <a:p>
            <a:r>
              <a:rPr lang="en-US" dirty="0" err="1" smtClean="0"/>
              <a:t>Omanisation</a:t>
            </a:r>
            <a:endParaRPr lang="en-US" dirty="0" smtClean="0"/>
          </a:p>
          <a:p>
            <a:pPr lvl="1"/>
            <a:r>
              <a:rPr lang="en-US" dirty="0" smtClean="0"/>
              <a:t>% of </a:t>
            </a:r>
            <a:r>
              <a:rPr lang="en-US" dirty="0"/>
              <a:t>O</a:t>
            </a:r>
            <a:r>
              <a:rPr lang="en-US" dirty="0" smtClean="0"/>
              <a:t>mani works</a:t>
            </a:r>
            <a:endParaRPr lang="en-US" dirty="0"/>
          </a:p>
        </p:txBody>
      </p:sp>
    </p:spTree>
    <p:extLst>
      <p:ext uri="{BB962C8B-B14F-4D97-AF65-F5344CB8AC3E}">
        <p14:creationId xmlns:p14="http://schemas.microsoft.com/office/powerpoint/2010/main" val="182130860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Oman </a:t>
            </a:r>
            <a:r>
              <a:rPr lang="en-US" dirty="0"/>
              <a:t>– </a:t>
            </a:r>
            <a:r>
              <a:rPr lang="en-US" dirty="0" smtClean="0"/>
              <a:t>Taxes</a:t>
            </a:r>
            <a:endParaRPr lang="en-US" dirty="0"/>
          </a:p>
        </p:txBody>
      </p:sp>
      <p:sp>
        <p:nvSpPr>
          <p:cNvPr id="3" name="Content Placeholder 2"/>
          <p:cNvSpPr>
            <a:spLocks noGrp="1"/>
          </p:cNvSpPr>
          <p:nvPr>
            <p:ph idx="1"/>
          </p:nvPr>
        </p:nvSpPr>
        <p:spPr/>
        <p:txBody>
          <a:bodyPr>
            <a:normAutofit/>
          </a:bodyPr>
          <a:lstStyle/>
          <a:p>
            <a:pPr marL="0" indent="0">
              <a:buNone/>
            </a:pPr>
            <a:r>
              <a:rPr lang="en-US" dirty="0"/>
              <a:t>There is no income </a:t>
            </a:r>
            <a:r>
              <a:rPr lang="en-US" dirty="0" smtClean="0"/>
              <a:t>tax</a:t>
            </a:r>
            <a:endParaRPr lang="en-US" dirty="0"/>
          </a:p>
          <a:p>
            <a:pPr marL="0" indent="0">
              <a:buNone/>
            </a:pPr>
            <a:r>
              <a:rPr lang="en-US" dirty="0"/>
              <a:t>T</a:t>
            </a:r>
            <a:r>
              <a:rPr lang="en-US" dirty="0" smtClean="0"/>
              <a:t>op </a:t>
            </a:r>
            <a:r>
              <a:rPr lang="en-US" dirty="0"/>
              <a:t>corporate tax </a:t>
            </a:r>
            <a:r>
              <a:rPr lang="en-US" dirty="0" smtClean="0"/>
              <a:t>rate for Omani companies is 12% if profits are above  OR 30,000</a:t>
            </a:r>
          </a:p>
          <a:p>
            <a:pPr marL="0" indent="0">
              <a:buNone/>
            </a:pPr>
            <a:r>
              <a:rPr lang="en-US" dirty="0" smtClean="0"/>
              <a:t>Other </a:t>
            </a:r>
            <a:r>
              <a:rPr lang="en-US" dirty="0"/>
              <a:t>established companies which </a:t>
            </a:r>
            <a:r>
              <a:rPr lang="en-US" dirty="0" smtClean="0"/>
              <a:t>are supported </a:t>
            </a:r>
            <a:r>
              <a:rPr lang="en-US" dirty="0"/>
              <a:t>by any foreign </a:t>
            </a:r>
            <a:r>
              <a:rPr lang="en-US" dirty="0" smtClean="0"/>
              <a:t>establishment shall </a:t>
            </a:r>
            <a:r>
              <a:rPr lang="en-US" dirty="0"/>
              <a:t>pay taxes at the following </a:t>
            </a:r>
            <a:r>
              <a:rPr lang="en-US" dirty="0" smtClean="0"/>
              <a:t>rates are 5% to 30%</a:t>
            </a:r>
          </a:p>
          <a:p>
            <a:pPr marL="0" indent="0">
              <a:buNone/>
            </a:pPr>
            <a:r>
              <a:rPr lang="en-US" dirty="0" smtClean="0"/>
              <a:t>There </a:t>
            </a:r>
            <a:r>
              <a:rPr lang="en-US" dirty="0"/>
              <a:t>is no consumption tax or value-added tax (VAT</a:t>
            </a:r>
            <a:r>
              <a:rPr lang="en-US" dirty="0" smtClean="0"/>
              <a:t>)</a:t>
            </a:r>
          </a:p>
          <a:p>
            <a:pPr marL="0" indent="0">
              <a:buNone/>
            </a:pPr>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29683125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Bayat Group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Established in 1993 in Dubai</a:t>
            </a:r>
          </a:p>
          <a:p>
            <a:r>
              <a:rPr lang="en-US" dirty="0" smtClean="0"/>
              <a:t>Several resident Lawyers</a:t>
            </a:r>
          </a:p>
          <a:p>
            <a:r>
              <a:rPr lang="en-US" dirty="0" smtClean="0"/>
              <a:t>Area of practice</a:t>
            </a:r>
          </a:p>
          <a:p>
            <a:pPr lvl="1"/>
            <a:r>
              <a:rPr lang="en-US" dirty="0" smtClean="0"/>
              <a:t>Business immigration</a:t>
            </a:r>
          </a:p>
          <a:p>
            <a:pPr lvl="2"/>
            <a:r>
              <a:rPr lang="en-US" dirty="0" smtClean="0"/>
              <a:t>Individuals</a:t>
            </a:r>
          </a:p>
          <a:p>
            <a:pPr lvl="2"/>
            <a:r>
              <a:rPr lang="en-US" dirty="0" smtClean="0"/>
              <a:t>Corporations</a:t>
            </a:r>
          </a:p>
          <a:p>
            <a:pPr lvl="1"/>
            <a:r>
              <a:rPr lang="en-US" dirty="0" smtClean="0"/>
              <a:t>Business matchmaking / trade missions</a:t>
            </a:r>
          </a:p>
          <a:p>
            <a:r>
              <a:rPr lang="en-US" dirty="0" smtClean="0"/>
              <a:t>Related / representing</a:t>
            </a:r>
          </a:p>
          <a:p>
            <a:pPr lvl="1"/>
            <a:r>
              <a:rPr lang="en-US" dirty="0" smtClean="0"/>
              <a:t>Canada Export </a:t>
            </a:r>
            <a:r>
              <a:rPr lang="en-US" dirty="0"/>
              <a:t>C</a:t>
            </a:r>
            <a:r>
              <a:rPr lang="en-US" dirty="0" smtClean="0"/>
              <a:t>enter (Vancouver)</a:t>
            </a:r>
          </a:p>
          <a:p>
            <a:pPr lvl="1"/>
            <a:r>
              <a:rPr lang="en-US" dirty="0" smtClean="0"/>
              <a:t>JAFZA and Dubai Export</a:t>
            </a:r>
          </a:p>
          <a:p>
            <a:endParaRPr lang="en-US" dirty="0" smtClean="0"/>
          </a:p>
          <a:p>
            <a:endParaRPr lang="en-US" dirty="0" smtClean="0"/>
          </a:p>
          <a:p>
            <a:endParaRPr lang="en-US" dirty="0"/>
          </a:p>
        </p:txBody>
      </p:sp>
    </p:spTree>
    <p:extLst>
      <p:ext uri="{BB962C8B-B14F-4D97-AF65-F5344CB8AC3E}">
        <p14:creationId xmlns:p14="http://schemas.microsoft.com/office/powerpoint/2010/main" val="23485824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 and </a:t>
            </a:r>
            <a:r>
              <a:rPr lang="en-US" dirty="0" smtClean="0"/>
              <a:t>Questions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Other difficulties inherent when expanding into foreign markets include economic and political risks, shifting borders and the instability of some foreign governments which can pose a threat to the security of a business overseas</a:t>
            </a:r>
            <a:r>
              <a:rPr lang="en-US" dirty="0" smtClean="0"/>
              <a:t>.</a:t>
            </a:r>
          </a:p>
          <a:p>
            <a:r>
              <a:rPr lang="en-US" dirty="0"/>
              <a:t>As companies make overseas investments, </a:t>
            </a:r>
            <a:r>
              <a:rPr lang="en-US" dirty="0" smtClean="0"/>
              <a:t>several </a:t>
            </a:r>
            <a:r>
              <a:rPr lang="en-US" dirty="0"/>
              <a:t>factors dominate their location decisions including lower costs, higher quality </a:t>
            </a:r>
            <a:r>
              <a:rPr lang="en-US" dirty="0" err="1"/>
              <a:t>labour</a:t>
            </a:r>
            <a:r>
              <a:rPr lang="en-US" dirty="0"/>
              <a:t>, the protection of intellectual property rights, reliable educational systems and sophisticated IT infrastructures.</a:t>
            </a:r>
          </a:p>
          <a:p>
            <a:endParaRPr lang="en-US" dirty="0"/>
          </a:p>
          <a:p>
            <a:endParaRPr lang="en-US" dirty="0"/>
          </a:p>
        </p:txBody>
      </p:sp>
    </p:spTree>
    <p:extLst>
      <p:ext uri="{BB962C8B-B14F-4D97-AF65-F5344CB8AC3E}">
        <p14:creationId xmlns:p14="http://schemas.microsoft.com/office/powerpoint/2010/main" val="4074003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aspects to consider</a:t>
            </a:r>
            <a:endParaRPr lang="en-US" dirty="0"/>
          </a:p>
        </p:txBody>
      </p:sp>
      <p:sp>
        <p:nvSpPr>
          <p:cNvPr id="3" name="Content Placeholder 2"/>
          <p:cNvSpPr>
            <a:spLocks noGrp="1"/>
          </p:cNvSpPr>
          <p:nvPr>
            <p:ph idx="1"/>
          </p:nvPr>
        </p:nvSpPr>
        <p:spPr/>
        <p:txBody>
          <a:bodyPr>
            <a:normAutofit/>
          </a:bodyPr>
          <a:lstStyle/>
          <a:p>
            <a:r>
              <a:rPr lang="en-US" dirty="0" smtClean="0"/>
              <a:t>Legal environment and Business laws</a:t>
            </a:r>
          </a:p>
          <a:p>
            <a:r>
              <a:rPr lang="en-US" dirty="0" smtClean="0"/>
              <a:t>Company law</a:t>
            </a:r>
          </a:p>
          <a:p>
            <a:r>
              <a:rPr lang="en-US" dirty="0" smtClean="0"/>
              <a:t>Income tax</a:t>
            </a:r>
          </a:p>
          <a:p>
            <a:r>
              <a:rPr lang="en-US" dirty="0" smtClean="0"/>
              <a:t>Labor and Immigration laws</a:t>
            </a:r>
          </a:p>
          <a:p>
            <a:r>
              <a:rPr lang="en-US" dirty="0" smtClean="0"/>
              <a:t>Litigation and arbitrage</a:t>
            </a:r>
          </a:p>
          <a:p>
            <a:r>
              <a:rPr lang="en-US" dirty="0" smtClean="0"/>
              <a:t>Intellectual property laws</a:t>
            </a:r>
          </a:p>
          <a:p>
            <a:r>
              <a:rPr lang="en-US" dirty="0" smtClean="0"/>
              <a:t>Sharia laws</a:t>
            </a:r>
          </a:p>
          <a:p>
            <a:endParaRPr lang="en-US" dirty="0" smtClean="0"/>
          </a:p>
          <a:p>
            <a:endParaRPr lang="en-US" dirty="0" smtClean="0"/>
          </a:p>
          <a:p>
            <a:endParaRPr lang="en-US" dirty="0"/>
          </a:p>
        </p:txBody>
      </p:sp>
    </p:spTree>
    <p:extLst>
      <p:ext uri="{BB962C8B-B14F-4D97-AF65-F5344CB8AC3E}">
        <p14:creationId xmlns:p14="http://schemas.microsoft.com/office/powerpoint/2010/main" val="33127652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   … other legal aspects to also consider</a:t>
            </a:r>
            <a:endParaRPr lang="en-US" sz="3800" dirty="0"/>
          </a:p>
        </p:txBody>
      </p:sp>
      <p:sp>
        <p:nvSpPr>
          <p:cNvPr id="3" name="Content Placeholder 2"/>
          <p:cNvSpPr>
            <a:spLocks noGrp="1"/>
          </p:cNvSpPr>
          <p:nvPr>
            <p:ph idx="1"/>
          </p:nvPr>
        </p:nvSpPr>
        <p:spPr/>
        <p:txBody>
          <a:bodyPr>
            <a:normAutofit lnSpcReduction="10000"/>
          </a:bodyPr>
          <a:lstStyle/>
          <a:p>
            <a:r>
              <a:rPr lang="en-US" dirty="0"/>
              <a:t>C</a:t>
            </a:r>
            <a:r>
              <a:rPr lang="en-US" dirty="0" smtClean="0"/>
              <a:t>onstruction permits</a:t>
            </a:r>
            <a:endParaRPr lang="en-US" dirty="0"/>
          </a:p>
          <a:p>
            <a:r>
              <a:rPr lang="en-US" dirty="0"/>
              <a:t>P</a:t>
            </a:r>
            <a:r>
              <a:rPr lang="en-US" dirty="0" smtClean="0"/>
              <a:t>roperty</a:t>
            </a:r>
            <a:endParaRPr lang="en-US" dirty="0"/>
          </a:p>
          <a:p>
            <a:r>
              <a:rPr lang="en-US" dirty="0" smtClean="0"/>
              <a:t>Banking / getting credit</a:t>
            </a:r>
            <a:endParaRPr lang="en-US" dirty="0"/>
          </a:p>
          <a:p>
            <a:r>
              <a:rPr lang="en-US" dirty="0"/>
              <a:t>P</a:t>
            </a:r>
            <a:r>
              <a:rPr lang="en-US" dirty="0" smtClean="0"/>
              <a:t>rotecting investors</a:t>
            </a:r>
            <a:endParaRPr lang="en-US" dirty="0"/>
          </a:p>
          <a:p>
            <a:r>
              <a:rPr lang="en-US" dirty="0"/>
              <a:t>T</a:t>
            </a:r>
            <a:r>
              <a:rPr lang="en-US" dirty="0" smtClean="0"/>
              <a:t>rading </a:t>
            </a:r>
            <a:r>
              <a:rPr lang="en-US" dirty="0"/>
              <a:t>across </a:t>
            </a:r>
            <a:r>
              <a:rPr lang="en-US" dirty="0" smtClean="0"/>
              <a:t>borders</a:t>
            </a:r>
            <a:endParaRPr lang="en-US" dirty="0"/>
          </a:p>
          <a:p>
            <a:r>
              <a:rPr lang="en-US" dirty="0"/>
              <a:t>E</a:t>
            </a:r>
            <a:r>
              <a:rPr lang="en-US" dirty="0" smtClean="0"/>
              <a:t>nforcing contracts</a:t>
            </a:r>
            <a:endParaRPr lang="en-US" dirty="0"/>
          </a:p>
          <a:p>
            <a:r>
              <a:rPr lang="en-US" dirty="0"/>
              <a:t>R</a:t>
            </a:r>
            <a:r>
              <a:rPr lang="en-US" dirty="0" smtClean="0"/>
              <a:t>esolving insolvency</a:t>
            </a:r>
          </a:p>
          <a:p>
            <a:r>
              <a:rPr lang="sv-SE" dirty="0"/>
              <a:t>U</a:t>
            </a:r>
            <a:r>
              <a:rPr lang="sv-SE" dirty="0" smtClean="0"/>
              <a:t>nions</a:t>
            </a:r>
            <a:endParaRPr lang="en-US" dirty="0"/>
          </a:p>
          <a:p>
            <a:pPr lvl="0"/>
            <a:endParaRPr lang="en-US" dirty="0"/>
          </a:p>
        </p:txBody>
      </p:sp>
    </p:spTree>
    <p:extLst>
      <p:ext uri="{BB962C8B-B14F-4D97-AF65-F5344CB8AC3E}">
        <p14:creationId xmlns:p14="http://schemas.microsoft.com/office/powerpoint/2010/main" val="4034942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473200"/>
          </a:xfrm>
        </p:spPr>
        <p:txBody>
          <a:bodyPr>
            <a:normAutofit/>
          </a:bodyPr>
          <a:lstStyle/>
          <a:p>
            <a:r>
              <a:rPr lang="en-US" dirty="0" smtClean="0"/>
              <a:t>Legal environment and</a:t>
            </a:r>
            <a:br>
              <a:rPr lang="en-US" dirty="0" smtClean="0"/>
            </a:br>
            <a:r>
              <a:rPr lang="en-US" dirty="0" smtClean="0"/>
              <a:t>Business laws</a:t>
            </a:r>
            <a:endParaRPr lang="en-US" dirty="0"/>
          </a:p>
        </p:txBody>
      </p:sp>
      <p:sp>
        <p:nvSpPr>
          <p:cNvPr id="3" name="Content Placeholder 2"/>
          <p:cNvSpPr>
            <a:spLocks noGrp="1"/>
          </p:cNvSpPr>
          <p:nvPr>
            <p:ph idx="1"/>
          </p:nvPr>
        </p:nvSpPr>
        <p:spPr>
          <a:xfrm>
            <a:off x="457200" y="1778000"/>
            <a:ext cx="8229600" cy="4348163"/>
          </a:xfrm>
        </p:spPr>
        <p:txBody>
          <a:bodyPr>
            <a:normAutofit fontScale="70000" lnSpcReduction="20000"/>
          </a:bodyPr>
          <a:lstStyle/>
          <a:p>
            <a:r>
              <a:rPr lang="en-US" dirty="0" smtClean="0"/>
              <a:t>Hierarchy of laws – constitution</a:t>
            </a:r>
          </a:p>
          <a:p>
            <a:r>
              <a:rPr lang="en-US" dirty="0" smtClean="0"/>
              <a:t>Customs duties – importing/exporting goods</a:t>
            </a:r>
          </a:p>
          <a:p>
            <a:r>
              <a:rPr lang="en-US" dirty="0" smtClean="0"/>
              <a:t>Documentation</a:t>
            </a:r>
          </a:p>
          <a:p>
            <a:r>
              <a:rPr lang="en-US" dirty="0" smtClean="0"/>
              <a:t>Labeling and Packaging</a:t>
            </a:r>
          </a:p>
          <a:p>
            <a:r>
              <a:rPr lang="en-US" dirty="0"/>
              <a:t>Getting paid – cash against </a:t>
            </a:r>
            <a:r>
              <a:rPr lang="en-US" dirty="0" smtClean="0"/>
              <a:t>docs</a:t>
            </a:r>
          </a:p>
          <a:p>
            <a:r>
              <a:rPr lang="en-US" dirty="0" smtClean="0"/>
              <a:t>Agency laws </a:t>
            </a:r>
          </a:p>
          <a:p>
            <a:r>
              <a:rPr lang="en-US" dirty="0" smtClean="0"/>
              <a:t>Competition law</a:t>
            </a:r>
          </a:p>
          <a:p>
            <a:r>
              <a:rPr lang="en-US" dirty="0" smtClean="0"/>
              <a:t>No </a:t>
            </a:r>
            <a:r>
              <a:rPr lang="en-US" dirty="0"/>
              <a:t>exchange control restrictions on repatriation of capital, profits and dividends, enabling full financial transferability of capital, profits and </a:t>
            </a:r>
            <a:r>
              <a:rPr lang="en-US" dirty="0" smtClean="0"/>
              <a:t>dividends.</a:t>
            </a:r>
          </a:p>
          <a:p>
            <a:r>
              <a:rPr lang="en-US" dirty="0" smtClean="0"/>
              <a:t>Local currencies are </a:t>
            </a:r>
            <a:r>
              <a:rPr lang="en-US" dirty="0"/>
              <a:t>fully </a:t>
            </a:r>
            <a:r>
              <a:rPr lang="en-US" dirty="0" smtClean="0"/>
              <a:t>convertible. All are pegged </a:t>
            </a:r>
            <a:r>
              <a:rPr lang="en-US" dirty="0"/>
              <a:t>to the US dollar at the fixed </a:t>
            </a:r>
            <a:r>
              <a:rPr lang="en-US" dirty="0" smtClean="0"/>
              <a:t>rate</a:t>
            </a:r>
          </a:p>
          <a:p>
            <a:r>
              <a:rPr lang="en-US" dirty="0" smtClean="0"/>
              <a:t>Business hours/work days</a:t>
            </a:r>
          </a:p>
          <a:p>
            <a:endParaRPr lang="en-US" dirty="0" smtClean="0"/>
          </a:p>
          <a:p>
            <a:endParaRPr lang="en-US" dirty="0" smtClean="0"/>
          </a:p>
          <a:p>
            <a:endParaRPr lang="en-US" dirty="0"/>
          </a:p>
        </p:txBody>
      </p:sp>
    </p:spTree>
    <p:extLst>
      <p:ext uri="{BB962C8B-B14F-4D97-AF65-F5344CB8AC3E}">
        <p14:creationId xmlns:p14="http://schemas.microsoft.com/office/powerpoint/2010/main" val="3939624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796"/>
            <a:ext cx="8229600" cy="868841"/>
          </a:xfrm>
        </p:spPr>
        <p:txBody>
          <a:bodyPr>
            <a:normAutofit/>
          </a:bodyPr>
          <a:lstStyle/>
          <a:p>
            <a:r>
              <a:rPr lang="en-US" dirty="0" smtClean="0"/>
              <a:t>Company laws</a:t>
            </a:r>
            <a:endParaRPr lang="en-US" dirty="0"/>
          </a:p>
        </p:txBody>
      </p:sp>
      <p:sp>
        <p:nvSpPr>
          <p:cNvPr id="3" name="Content Placeholder 2"/>
          <p:cNvSpPr>
            <a:spLocks noGrp="1"/>
          </p:cNvSpPr>
          <p:nvPr>
            <p:ph idx="1"/>
          </p:nvPr>
        </p:nvSpPr>
        <p:spPr/>
        <p:txBody>
          <a:bodyPr>
            <a:normAutofit fontScale="92500" lnSpcReduction="10000"/>
          </a:bodyPr>
          <a:lstStyle/>
          <a:p>
            <a:r>
              <a:rPr lang="en-US" dirty="0"/>
              <a:t>S</a:t>
            </a:r>
            <a:r>
              <a:rPr lang="en-US" dirty="0" smtClean="0"/>
              <a:t>ole proprietorship</a:t>
            </a:r>
          </a:p>
          <a:p>
            <a:pPr lvl="1"/>
            <a:r>
              <a:rPr lang="en-US" dirty="0" smtClean="0"/>
              <a:t>Professional firms</a:t>
            </a:r>
          </a:p>
          <a:p>
            <a:r>
              <a:rPr lang="en-US" dirty="0" smtClean="0"/>
              <a:t>Limited Liability Companies – 51/49</a:t>
            </a:r>
          </a:p>
          <a:p>
            <a:r>
              <a:rPr lang="en-US" dirty="0" smtClean="0"/>
              <a:t>Branches and representative offices</a:t>
            </a:r>
          </a:p>
          <a:p>
            <a:r>
              <a:rPr lang="en-US" dirty="0" smtClean="0"/>
              <a:t>Commercial agencies</a:t>
            </a:r>
          </a:p>
          <a:p>
            <a:r>
              <a:rPr lang="en-US" dirty="0"/>
              <a:t>F</a:t>
            </a:r>
            <a:r>
              <a:rPr lang="en-US" dirty="0" smtClean="0"/>
              <a:t>ree zone</a:t>
            </a:r>
          </a:p>
          <a:p>
            <a:endParaRPr lang="en-US" dirty="0" smtClean="0"/>
          </a:p>
          <a:p>
            <a:r>
              <a:rPr lang="en-US" dirty="0" smtClean="0"/>
              <a:t>Limits on business activities, company charter</a:t>
            </a:r>
          </a:p>
          <a:p>
            <a:r>
              <a:rPr lang="en-US" dirty="0" smtClean="0"/>
              <a:t>Business License to conduct business</a:t>
            </a:r>
            <a:endParaRPr lang="en-US" dirty="0"/>
          </a:p>
        </p:txBody>
      </p:sp>
    </p:spTree>
    <p:extLst>
      <p:ext uri="{BB962C8B-B14F-4D97-AF65-F5344CB8AC3E}">
        <p14:creationId xmlns:p14="http://schemas.microsoft.com/office/powerpoint/2010/main" val="1735122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1771</TotalTime>
  <Words>7890</Words>
  <Application>Microsoft Office PowerPoint</Application>
  <PresentationFormat>Affichage à l'écran (4:3)</PresentationFormat>
  <Paragraphs>830</Paragraphs>
  <Slides>50</Slides>
  <Notes>29</Notes>
  <HiddenSlides>0</HiddenSlides>
  <MMClips>0</MMClips>
  <ScaleCrop>false</ScaleCrop>
  <HeadingPairs>
    <vt:vector size="4" baseType="variant">
      <vt:variant>
        <vt:lpstr>Thème</vt:lpstr>
      </vt:variant>
      <vt:variant>
        <vt:i4>1</vt:i4>
      </vt:variant>
      <vt:variant>
        <vt:lpstr>Titres des diapositives</vt:lpstr>
      </vt:variant>
      <vt:variant>
        <vt:i4>50</vt:i4>
      </vt:variant>
    </vt:vector>
  </HeadingPairs>
  <TitlesOfParts>
    <vt:vector size="51" baseType="lpstr">
      <vt:lpstr>Office Theme</vt:lpstr>
      <vt:lpstr>Percez les Marchés du Golfe Persique</vt:lpstr>
      <vt:lpstr>Disclaimer – Legal notice</vt:lpstr>
      <vt:lpstr>Subjects:</vt:lpstr>
      <vt:lpstr>Geographic area</vt:lpstr>
      <vt:lpstr>Bayat Group</vt:lpstr>
      <vt:lpstr>Legal aspects to consider</vt:lpstr>
      <vt:lpstr>   … other legal aspects to also consider</vt:lpstr>
      <vt:lpstr>Legal environment and Business laws</vt:lpstr>
      <vt:lpstr>Company laws</vt:lpstr>
      <vt:lpstr>Income tax</vt:lpstr>
      <vt:lpstr>Labor and Immigration laws</vt:lpstr>
      <vt:lpstr>Litigation and arbitrage</vt:lpstr>
      <vt:lpstr>Intellectual property laws</vt:lpstr>
      <vt:lpstr>Sharia laws</vt:lpstr>
      <vt:lpstr>… Sharia laws</vt:lpstr>
      <vt:lpstr>Companies – Canada vs. GCC</vt:lpstr>
      <vt:lpstr>UAE - Government</vt:lpstr>
      <vt:lpstr>UAE – Judicial</vt:lpstr>
      <vt:lpstr>UAE – Establishing a business</vt:lpstr>
      <vt:lpstr>UAE – Labor</vt:lpstr>
      <vt:lpstr>UAE – Immigration</vt:lpstr>
      <vt:lpstr>UAE – Free Zones</vt:lpstr>
      <vt:lpstr>… UAE – Free Zones</vt:lpstr>
      <vt:lpstr>… UAE – Free Zones</vt:lpstr>
      <vt:lpstr>UAE – import/export – Customs procedures</vt:lpstr>
      <vt:lpstr>UAE – Taxes</vt:lpstr>
      <vt:lpstr>Qatar – Government &amp; Judicial</vt:lpstr>
      <vt:lpstr>Qatar – Establishing a business</vt:lpstr>
      <vt:lpstr>… Qatar – Establishing a business</vt:lpstr>
      <vt:lpstr>Qatar – Labor and Immigration</vt:lpstr>
      <vt:lpstr>Qatar – taxes</vt:lpstr>
      <vt:lpstr>KSA – Government &amp; Judicial</vt:lpstr>
      <vt:lpstr>KSA – Establishing a business</vt:lpstr>
      <vt:lpstr>KSA – Labor and Immigration</vt:lpstr>
      <vt:lpstr>KSA – Taxes</vt:lpstr>
      <vt:lpstr>Kuwait – Government &amp; Judicial</vt:lpstr>
      <vt:lpstr>Kuwait – Establishing a business</vt:lpstr>
      <vt:lpstr>Kuwait – Labor and Immigration</vt:lpstr>
      <vt:lpstr>Kuwait – Taxes</vt:lpstr>
      <vt:lpstr>Bahrain – Government &amp; Judicial</vt:lpstr>
      <vt:lpstr>Bahrain – Establishing a business</vt:lpstr>
      <vt:lpstr>… Bahrain – Establishing a business</vt:lpstr>
      <vt:lpstr>Bahrain – Labor and Immigration</vt:lpstr>
      <vt:lpstr>Bahrain – Taxes</vt:lpstr>
      <vt:lpstr>Oman – Government &amp; Judicial</vt:lpstr>
      <vt:lpstr>Oman – Establishing a business</vt:lpstr>
      <vt:lpstr>… Oman – Establishing a business</vt:lpstr>
      <vt:lpstr>Oman – Labor and Immigration</vt:lpstr>
      <vt:lpstr>Oman – Taxes</vt:lpstr>
      <vt:lpstr>Conclusion and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Percez les Marchés du Golfe Persique</dc:title>
  <dc:creator>Sam Bayat</dc:creator>
  <cp:lastModifiedBy>Ben Abdallah, Sabri</cp:lastModifiedBy>
  <cp:revision>117</cp:revision>
  <cp:lastPrinted>2013-03-12T07:39:11Z</cp:lastPrinted>
  <dcterms:created xsi:type="dcterms:W3CDTF">2013-03-10T09:19:55Z</dcterms:created>
  <dcterms:modified xsi:type="dcterms:W3CDTF">2013-03-12T15:05:54Z</dcterms:modified>
</cp:coreProperties>
</file>